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1"/>
  </p:notesMasterIdLst>
  <p:sldIdLst>
    <p:sldId id="278" r:id="rId2"/>
    <p:sldId id="279" r:id="rId3"/>
    <p:sldId id="302" r:id="rId4"/>
    <p:sldId id="280" r:id="rId5"/>
    <p:sldId id="296" r:id="rId6"/>
    <p:sldId id="306" r:id="rId7"/>
    <p:sldId id="298" r:id="rId8"/>
    <p:sldId id="295" r:id="rId9"/>
    <p:sldId id="289" r:id="rId10"/>
    <p:sldId id="281" r:id="rId11"/>
    <p:sldId id="297" r:id="rId12"/>
    <p:sldId id="303" r:id="rId13"/>
    <p:sldId id="292" r:id="rId14"/>
    <p:sldId id="309" r:id="rId15"/>
    <p:sldId id="300" r:id="rId16"/>
    <p:sldId id="301" r:id="rId17"/>
    <p:sldId id="304" r:id="rId18"/>
    <p:sldId id="288" r:id="rId19"/>
    <p:sldId id="308" r:id="rId20"/>
    <p:sldId id="282" r:id="rId21"/>
    <p:sldId id="305" r:id="rId22"/>
    <p:sldId id="291" r:id="rId23"/>
    <p:sldId id="310" r:id="rId24"/>
    <p:sldId id="307" r:id="rId25"/>
    <p:sldId id="311" r:id="rId26"/>
    <p:sldId id="312" r:id="rId27"/>
    <p:sldId id="313" r:id="rId28"/>
    <p:sldId id="314" r:id="rId29"/>
    <p:sldId id="293" r:id="rId3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4E9"/>
    <a:srgbClr val="DF8C8C"/>
    <a:srgbClr val="202C8F"/>
    <a:srgbClr val="FDFBF6"/>
    <a:srgbClr val="F5CDCE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09" autoAdjust="0"/>
  </p:normalViewPr>
  <p:slideViewPr>
    <p:cSldViewPr snapToGrid="0" snapToObjects="1">
      <p:cViewPr varScale="1">
        <p:scale>
          <a:sx n="107" d="100"/>
          <a:sy n="107" d="100"/>
        </p:scale>
        <p:origin x="312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6mQFefByl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mensaidni.org/what-is-domestic-abuse/coercive-control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mber@maws.mb.ca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Coercive control</a:t>
            </a:r>
            <a:br>
              <a:rPr lang="en-US" dirty="0"/>
            </a:br>
            <a:r>
              <a:rPr lang="en-US" sz="2800" b="0" dirty="0"/>
              <a:t>Invisible Chains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973286"/>
            <a:ext cx="3493008" cy="389486"/>
          </a:xfrm>
        </p:spPr>
        <p:txBody>
          <a:bodyPr/>
          <a:lstStyle/>
          <a:p>
            <a:r>
              <a:rPr lang="en-US" dirty="0"/>
              <a:t>Amber Merucci​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4718303"/>
            <a:ext cx="6400800" cy="1558672"/>
          </a:xfrm>
        </p:spPr>
        <p:txBody>
          <a:bodyPr/>
          <a:lstStyle/>
          <a:p>
            <a:pPr algn="ctr"/>
            <a:r>
              <a:rPr lang="en-US" sz="2700" dirty="0">
                <a:latin typeface="Sabon Next LT" panose="02000500000000000000" pitchFamily="2" charset="0"/>
                <a:cs typeface="Sabon Next LT" panose="02000500000000000000" pitchFamily="2" charset="0"/>
              </a:rPr>
              <a:t>Watch the upcoming video. </a:t>
            </a:r>
          </a:p>
          <a:p>
            <a:pPr algn="ctr"/>
            <a:r>
              <a:rPr lang="en-US" sz="2700" dirty="0">
                <a:latin typeface="Sabon Next LT" panose="02000500000000000000" pitchFamily="2" charset="0"/>
                <a:cs typeface="Sabon Next LT" panose="02000500000000000000" pitchFamily="2" charset="0"/>
              </a:rPr>
              <a:t>Does anything stand out to you when thinking about what coercive control looks like?</a:t>
            </a:r>
            <a:endParaRPr lang="en-US" sz="27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Coercive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1"/>
            <a:ext cx="6766560" cy="30038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Video: </a:t>
            </a: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https://youtu.be/36mQFefBylM</a:t>
            </a:r>
            <a:endParaRPr lang="en-CA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6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76471"/>
            <a:ext cx="6400800" cy="21766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Coercive control: involving children</a:t>
            </a:r>
          </a:p>
        </p:txBody>
      </p:sp>
    </p:spTree>
    <p:extLst>
      <p:ext uri="{BB962C8B-B14F-4D97-AF65-F5344CB8AC3E}">
        <p14:creationId xmlns:p14="http://schemas.microsoft.com/office/powerpoint/2010/main" val="26210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7292340" cy="768096"/>
          </a:xfrm>
        </p:spPr>
        <p:txBody>
          <a:bodyPr/>
          <a:lstStyle/>
          <a:p>
            <a:r>
              <a:rPr lang="en-US" dirty="0"/>
              <a:t>Involving children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6997065" cy="2700528"/>
          </a:xfrm>
        </p:spPr>
        <p:txBody>
          <a:bodyPr/>
          <a:lstStyle/>
          <a:p>
            <a:r>
              <a:rPr lang="en-US" sz="2700" dirty="0"/>
              <a:t>Children can experience coercive control by one or both parents/guardians. Children may become a sort of “pawn” between parents/guardians when coercive control is present.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7292340" cy="1278636"/>
          </a:xfrm>
        </p:spPr>
        <p:txBody>
          <a:bodyPr/>
          <a:lstStyle/>
          <a:p>
            <a:r>
              <a:rPr lang="en-US" dirty="0"/>
              <a:t>Involving children 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429000"/>
            <a:ext cx="6739890" cy="2109216"/>
          </a:xfrm>
        </p:spPr>
        <p:txBody>
          <a:bodyPr/>
          <a:lstStyle/>
          <a:p>
            <a:r>
              <a:rPr lang="en-US" sz="2700" dirty="0"/>
              <a:t>When coercive control is present, parents/guardians may use their children as tools or “pawns” at any age; from the moment of birth and continuing into adulthood.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3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7292340" cy="1266634"/>
          </a:xfrm>
        </p:spPr>
        <p:txBody>
          <a:bodyPr/>
          <a:lstStyle/>
          <a:p>
            <a:r>
              <a:rPr lang="en-US" dirty="0"/>
              <a:t>Involving children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295650"/>
            <a:ext cx="7130415" cy="2242565"/>
          </a:xfrm>
        </p:spPr>
        <p:txBody>
          <a:bodyPr/>
          <a:lstStyle/>
          <a:p>
            <a:r>
              <a:rPr lang="en-US" sz="2700" dirty="0"/>
              <a:t>This can cause children to favor one parent over another, refuse to see a parent, behave differently when around a parent and could cause them to question a parent’s mental stability and capabilities.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C7C84-925A-2E37-A01C-9462CA0A0AF4}"/>
              </a:ext>
            </a:extLst>
          </p:cNvPr>
          <p:cNvSpPr txBox="1"/>
          <p:nvPr/>
        </p:nvSpPr>
        <p:spPr>
          <a:xfrm>
            <a:off x="1508760" y="5437346"/>
            <a:ext cx="5543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https://www.vawlearningnetwork.ca/our-work/issuebased_newsletters/issue-37/index.html</a:t>
            </a:r>
          </a:p>
        </p:txBody>
      </p:sp>
    </p:spTree>
    <p:extLst>
      <p:ext uri="{BB962C8B-B14F-4D97-AF65-F5344CB8AC3E}">
        <p14:creationId xmlns:p14="http://schemas.microsoft.com/office/powerpoint/2010/main" val="33846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3"/>
            <a:ext cx="7292340" cy="1345311"/>
          </a:xfrm>
        </p:spPr>
        <p:txBody>
          <a:bodyPr/>
          <a:lstStyle/>
          <a:p>
            <a:r>
              <a:rPr lang="en-US" dirty="0"/>
              <a:t>Involving children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228974"/>
            <a:ext cx="7130415" cy="2700528"/>
          </a:xfrm>
        </p:spPr>
        <p:txBody>
          <a:bodyPr/>
          <a:lstStyle/>
          <a:p>
            <a:r>
              <a:rPr lang="en-US" sz="2700" dirty="0"/>
              <a:t>Children can also be used by a parent to control the other parent by asking children invasive questions, putting tracking devices on children’s belongings, or encouraging a child not to see their parent and making them feel intimidated/ashamed when they do.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B0162-954A-F631-6DAB-2FE1ED5A0101}"/>
              </a:ext>
            </a:extLst>
          </p:cNvPr>
          <p:cNvSpPr txBox="1"/>
          <p:nvPr/>
        </p:nvSpPr>
        <p:spPr>
          <a:xfrm>
            <a:off x="1508760" y="6492240"/>
            <a:ext cx="5686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https://www.vawlearningnetwork.ca/our-work/issuebased_newsletters/issue-37/index.html</a:t>
            </a:r>
          </a:p>
        </p:txBody>
      </p:sp>
    </p:spTree>
    <p:extLst>
      <p:ext uri="{BB962C8B-B14F-4D97-AF65-F5344CB8AC3E}">
        <p14:creationId xmlns:p14="http://schemas.microsoft.com/office/powerpoint/2010/main" val="375962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76471"/>
            <a:ext cx="6400800" cy="15194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Coercive control: impact on victim</a:t>
            </a:r>
          </a:p>
        </p:txBody>
      </p:sp>
    </p:spTree>
    <p:extLst>
      <p:ext uri="{BB962C8B-B14F-4D97-AF65-F5344CB8AC3E}">
        <p14:creationId xmlns:p14="http://schemas.microsoft.com/office/powerpoint/2010/main" val="398713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Victim</a:t>
            </a:r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Who am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Loss of a sense of self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I’m not enough</a:t>
            </a:r>
          </a:p>
          <a:p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Loss of confidence and increase in dependency on perpetrator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I’m afraid</a:t>
            </a:r>
          </a:p>
          <a:p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/>
              <a:t>Living in fear of doing the “wrong” thing and feeling the constant need to ask permission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I’m Confused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Entrapped in a world of confusion and contradiction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I’m deprived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Isolated and prevented from accessing supports due to fear and intimidation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051EF-3CAA-53E7-CF6F-356CBD605E81}"/>
              </a:ext>
            </a:extLst>
          </p:cNvPr>
          <p:cNvSpPr txBox="1"/>
          <p:nvPr/>
        </p:nvSpPr>
        <p:spPr>
          <a:xfrm>
            <a:off x="751332" y="6352312"/>
            <a:ext cx="6137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https://www.coercivecontrolavictimsguide.co.uk/impact-on-the-victim</a:t>
            </a: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7292340" cy="1402462"/>
          </a:xfrm>
        </p:spPr>
        <p:txBody>
          <a:bodyPr/>
          <a:lstStyle/>
          <a:p>
            <a:r>
              <a:rPr lang="en-US" dirty="0"/>
              <a:t>Impact on victim (continued)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571874"/>
            <a:ext cx="7835265" cy="2600326"/>
          </a:xfrm>
        </p:spPr>
        <p:txBody>
          <a:bodyPr/>
          <a:lstStyle/>
          <a:p>
            <a:r>
              <a:rPr lang="en-US" sz="2700" dirty="0"/>
              <a:t>Individuals are impacted in many ways, some ways more tangible than others (i.e., physical/medical, financial, employment).</a:t>
            </a:r>
          </a:p>
          <a:p>
            <a:r>
              <a:rPr lang="en-US" sz="2700" dirty="0"/>
              <a:t>What is at the </a:t>
            </a:r>
            <a:r>
              <a:rPr lang="en-US" sz="2700" b="1" dirty="0"/>
              <a:t>core</a:t>
            </a:r>
            <a:r>
              <a:rPr lang="en-US" sz="2700" dirty="0"/>
              <a:t> of the impact is </a:t>
            </a:r>
            <a:r>
              <a:rPr lang="en-US" sz="2700" b="1" dirty="0"/>
              <a:t>loss</a:t>
            </a:r>
            <a:r>
              <a:rPr lang="en-US" sz="2700" dirty="0"/>
              <a:t>; loss of a sense of self, loss of liberty, and loss of relationships.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1E323-99D2-4850-304F-458AE7762676}"/>
              </a:ext>
            </a:extLst>
          </p:cNvPr>
          <p:cNvSpPr txBox="1"/>
          <p:nvPr/>
        </p:nvSpPr>
        <p:spPr>
          <a:xfrm>
            <a:off x="1508760" y="6486523"/>
            <a:ext cx="532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https://womensaid.scot/wp-content/uploads/2017/11/CoerciveControl.pdf</a:t>
            </a:r>
          </a:p>
        </p:txBody>
      </p:sp>
    </p:spTree>
    <p:extLst>
      <p:ext uri="{BB962C8B-B14F-4D97-AF65-F5344CB8AC3E}">
        <p14:creationId xmlns:p14="http://schemas.microsoft.com/office/powerpoint/2010/main" val="318910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Coercive Control?</a:t>
            </a:r>
          </a:p>
          <a:p>
            <a:r>
              <a:rPr lang="en-US" dirty="0"/>
              <a:t>Involving Children</a:t>
            </a:r>
          </a:p>
          <a:p>
            <a:r>
              <a:rPr lang="en-US" dirty="0"/>
              <a:t>​Impact on Victim</a:t>
            </a:r>
          </a:p>
          <a:p>
            <a:r>
              <a:rPr lang="en-US" dirty="0"/>
              <a:t>Ways to Support</a:t>
            </a:r>
          </a:p>
          <a:p>
            <a:r>
              <a:rPr lang="en-US" dirty="0"/>
              <a:t>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395728"/>
            <a:ext cx="5421630" cy="1627632"/>
          </a:xfrm>
        </p:spPr>
        <p:txBody>
          <a:bodyPr/>
          <a:lstStyle/>
          <a:p>
            <a:r>
              <a:rPr lang="en-US" sz="2700" dirty="0"/>
              <a:t>My son was stolen from me at 5 years old and hasn’t spoken to me since he was 10. It’s been 13 years.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19" y="4308476"/>
            <a:ext cx="6459855" cy="406400"/>
          </a:xfrm>
        </p:spPr>
        <p:txBody>
          <a:bodyPr/>
          <a:lstStyle/>
          <a:p>
            <a:r>
              <a:rPr lang="en-US" dirty="0" err="1"/>
              <a:t>Sagkeeng</a:t>
            </a:r>
            <a:r>
              <a:rPr lang="en-US" dirty="0"/>
              <a:t> First Nations woman, Manitoba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76471"/>
            <a:ext cx="6400800" cy="15194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Coercive control: ways to support</a:t>
            </a:r>
          </a:p>
        </p:txBody>
      </p:sp>
    </p:spTree>
    <p:extLst>
      <p:ext uri="{BB962C8B-B14F-4D97-AF65-F5344CB8AC3E}">
        <p14:creationId xmlns:p14="http://schemas.microsoft.com/office/powerpoint/2010/main" val="310491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support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Believe them </a:t>
            </a:r>
          </a:p>
          <a:p>
            <a:r>
              <a:rPr lang="en-US" sz="2400" dirty="0"/>
              <a:t>and don’t expect </a:t>
            </a:r>
          </a:p>
          <a:p>
            <a:r>
              <a:rPr lang="en-US" sz="2400" dirty="0"/>
              <a:t>trust in return</a:t>
            </a:r>
          </a:p>
        </p:txBody>
      </p:sp>
      <p:pic>
        <p:nvPicPr>
          <p:cNvPr id="72" name="Picture Placeholder 71" descr="abacus icon">
            <a:extLst>
              <a:ext uri="{FF2B5EF4-FFF2-40B4-BE49-F238E27FC236}">
                <a16:creationId xmlns:a16="http://schemas.microsoft.com/office/drawing/2014/main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Do not remain neutral </a:t>
            </a:r>
          </a:p>
          <a:p>
            <a:r>
              <a:rPr lang="en-US" sz="2400" dirty="0"/>
              <a:t>and show compassion</a:t>
            </a:r>
          </a:p>
        </p:txBody>
      </p:sp>
      <p:pic>
        <p:nvPicPr>
          <p:cNvPr id="76" name="Picture Placeholder 75" descr="increasing chart icon">
            <a:extLst>
              <a:ext uri="{FF2B5EF4-FFF2-40B4-BE49-F238E27FC236}">
                <a16:creationId xmlns:a16="http://schemas.microsoft.com/office/drawing/2014/main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/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CA" altLang="zh-CN" sz="2400" dirty="0"/>
              <a:t>Encourage them to trust themselves and to connect with others who will support them</a:t>
            </a:r>
            <a:endParaRPr lang="en-US" sz="2400" dirty="0"/>
          </a:p>
        </p:txBody>
      </p:sp>
      <p:pic>
        <p:nvPicPr>
          <p:cNvPr id="80" name="Picture Placeholder 79" descr="chain link icon">
            <a:extLst>
              <a:ext uri="{FF2B5EF4-FFF2-40B4-BE49-F238E27FC236}">
                <a16:creationId xmlns:a16="http://schemas.microsoft.com/office/drawing/2014/main" id="{FCC17566-BE36-5CE0-25C6-8AC132D1479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85" b="85"/>
          <a:stretch/>
        </p:blipFill>
        <p:spPr/>
      </p:pic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76471"/>
            <a:ext cx="6400800" cy="15194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33725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825398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Additional resources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5" y="2770631"/>
            <a:ext cx="8625459" cy="33158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Manitoba Association of Women’s Shelters - maws.mb.ca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Klinic</a:t>
            </a:r>
            <a:r>
              <a:rPr lang="en-US" dirty="0"/>
              <a:t> Crisis Line (24/7) 1-888-322-3019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Manitoba Suicide Prevention &amp; Support Line 1-877-435-7170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Sexual Assault Crisis Line (24/7) 1-888-292-7565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womensaid.org.uk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domesticshelters.org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27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825398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Additional resources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1"/>
            <a:ext cx="8253984" cy="33158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Dale, A., Maki, K. and </a:t>
            </a:r>
            <a:r>
              <a:rPr lang="en-CA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Nitia</a:t>
            </a:r>
            <a:r>
              <a:rPr lang="en-CA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R. (2021). “Expert Engagement to Address and Prevent Gender-Based Violence Final Report.” Ottawa, ON: Women’s Shelters 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Women’s Aid Federation Northern Ireland. </a:t>
            </a:r>
            <a:r>
              <a:rPr lang="fr-CA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(2023) Coercive Control. </a:t>
            </a:r>
            <a:r>
              <a:rPr lang="fr-CA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https://www.womensaidni.org/what-is-domestic-abuse/coercive-control/</a:t>
            </a:r>
            <a:endParaRPr lang="en-CA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825398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Additional resources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1"/>
            <a:ext cx="8253984" cy="33158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Heward</a:t>
            </a:r>
            <a:r>
              <a:rPr lang="en-US" sz="2400" dirty="0"/>
              <a:t>-Belle, S. (2017) ‘Exploiting the ‘good mother’ as a tactic of coercive control: Domestically violent men’s assaults on women as mothers’, Journal of Women and Social Work 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Stark, E. (2007) Coercive Control: How Men entrap Women in Personal Life. (Oxford: Oxford University Press)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825398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Additional resources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1"/>
            <a:ext cx="8253984" cy="33158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Katz, E (2016) ‘Beyond the Physical Incident Model: How Children Living with Domestic Violence are Harmed by and Resist Regimes of Coercive Control’, Child Abuse Review, 25 (1): 46-59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Krug E et al. (2002) World Report on Violence and Health: Volume 1. (Geneva: World Health </a:t>
            </a:r>
            <a:r>
              <a:rPr lang="en-US" dirty="0" err="1"/>
              <a:t>Organisation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0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825398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Additional resources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1"/>
            <a:ext cx="8253984" cy="33158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Williamson, E, 2010, ‘Living in the world of the domestic violence perpetrator: Negotiating the unreality of coercive control’. Violence Against Women, vol 16., pp. 1412 – 1423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Herman, J. (1992) Trauma And Recovery (New York: Basic Books)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64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5" y="2846832"/>
            <a:ext cx="5788915" cy="2176272"/>
          </a:xfrm>
        </p:spPr>
        <p:txBody>
          <a:bodyPr/>
          <a:lstStyle/>
          <a:p>
            <a:r>
              <a:rPr lang="en-US" dirty="0"/>
              <a:t>Dr. Amber Merucci </a:t>
            </a:r>
            <a:r>
              <a:rPr lang="en-US" sz="1400" dirty="0"/>
              <a:t>BSW, MA, PhD</a:t>
            </a:r>
          </a:p>
          <a:p>
            <a:r>
              <a:rPr lang="en-US" dirty="0"/>
              <a:t>Gender-Based Violence Project Specialist</a:t>
            </a:r>
          </a:p>
          <a:p>
            <a:r>
              <a:rPr lang="en-US" dirty="0"/>
              <a:t>Manitoba Association of Women’s Shelters (MAWS)</a:t>
            </a:r>
          </a:p>
          <a:p>
            <a:r>
              <a:rPr lang="en-US" dirty="0">
                <a:hlinkClick r:id="rId2"/>
              </a:rPr>
              <a:t>amber@maws.mb.ca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76471"/>
            <a:ext cx="6400800" cy="13575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What is coercive control?</a:t>
            </a:r>
          </a:p>
        </p:txBody>
      </p:sp>
    </p:spTree>
    <p:extLst>
      <p:ext uri="{BB962C8B-B14F-4D97-AF65-F5344CB8AC3E}">
        <p14:creationId xmlns:p14="http://schemas.microsoft.com/office/powerpoint/2010/main" val="364822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Coercive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Coercive control is a pattern of behaviour or acts which create an environment where an individual feels controlled, isolated, dependent, intimidated, humiliated, threatened, exploited, and/or terrorized.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Women’s Aid Federation Northern Ireland. </a:t>
            </a:r>
            <a:r>
              <a:rPr lang="fr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(2023) Coercive Control. https://www.womensaidni.org/what-is-domestic-abuse/coercive-control/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Coercive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1"/>
            <a:ext cx="6766560" cy="30038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Coercive control is often </a:t>
            </a:r>
            <a:r>
              <a:rPr lang="en-CA" sz="2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invisible</a:t>
            </a: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it involves emotional, mental, and financial abuse, as well as restricting an individuals’ liberty. Coercive control is often a precursor to physical violence, including femicide.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Regroupement des maisons pour femmes victimes de violence conjugale. (2022) Le contrôle coercitif, un levier pour mieux repérer et intervenir en contexte de violence conjugale. https://maisons-femmes.qc.ca/wp-content/uploads/2022/05/RMFVVC-Revue-controle-coercitif-2022.pdf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3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Coercive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Coercive control is understood to be </a:t>
            </a:r>
            <a:r>
              <a:rPr lang="en-CA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intentional and deliberate pattern of behaviour.</a:t>
            </a:r>
            <a:endParaRPr lang="en-CA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Women’s Aid Federation Northern Ireland. </a:t>
            </a:r>
            <a:r>
              <a:rPr lang="fr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(2023) Coercive Control. https://www.womensaidni.org/what-is-domestic-abuse/coercive-control/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1"/>
            <a:ext cx="10671048" cy="155970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dirty="0"/>
              <a:t>Examples</a:t>
            </a:r>
            <a:br>
              <a:rPr lang="en-US" dirty="0"/>
            </a:br>
            <a:r>
              <a:rPr lang="en-US" sz="1100" dirty="0"/>
              <a:t>Source: https://www.womensaid.org.uk/information-support/what-is-domestic-abuse/coercive-control/#:~:text=Coercive%20control%20creates%20invisible%20chains,control%20to%20being%20taken%20hostage.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isolate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/>
              <a:t>deprive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monitor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control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Put down</a:t>
            </a:r>
          </a:p>
        </p:txBody>
      </p:sp>
      <p:sp>
        <p:nvSpPr>
          <p:cNvPr id="139" name="Rectangle 138" descr="Timeline marker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5"/>
            <a:ext cx="1993392" cy="1012807"/>
          </a:xfrm>
        </p:spPr>
        <p:txBody>
          <a:bodyPr/>
          <a:lstStyle/>
          <a:p>
            <a:pPr lvl="0"/>
            <a:r>
              <a:rPr lang="en-US" dirty="0"/>
              <a:t>Isolate you from family and friends and other supports.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5"/>
            <a:ext cx="1993392" cy="1655063"/>
          </a:xfrm>
        </p:spPr>
        <p:txBody>
          <a:bodyPr/>
          <a:lstStyle/>
          <a:p>
            <a:pPr lvl="0"/>
            <a:r>
              <a:rPr lang="en-US" dirty="0"/>
              <a:t>Deprive you from basic needs such as food and from access to supports such as medical services.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5"/>
            <a:ext cx="1993392" cy="1655063"/>
          </a:xfrm>
        </p:spPr>
        <p:txBody>
          <a:bodyPr/>
          <a:lstStyle/>
          <a:p>
            <a:pPr lvl="0"/>
            <a:r>
              <a:rPr lang="en-US" dirty="0"/>
              <a:t>Monitor your time and behaviour. May use online communication tools or spyware.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1655064"/>
          </a:xfrm>
        </p:spPr>
        <p:txBody>
          <a:bodyPr/>
          <a:lstStyle/>
          <a:p>
            <a:pPr lvl="0"/>
            <a:r>
              <a:rPr lang="en-US" dirty="0"/>
              <a:t>Control aspects of everyday life (what you eat, what you wear, who you see, where you go, when you sleep…). Control your finances. Make threats or intimidate.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1655064"/>
          </a:xfrm>
        </p:spPr>
        <p:txBody>
          <a:bodyPr/>
          <a:lstStyle/>
          <a:p>
            <a:pPr lvl="0"/>
            <a:r>
              <a:rPr lang="en-US" dirty="0"/>
              <a:t>Repeatedly put you down (you’re worthless). Humiliate, degrade, dehumanize.</a:t>
            </a:r>
          </a:p>
        </p:txBody>
      </p:sp>
    </p:spTree>
    <p:extLst>
      <p:ext uri="{BB962C8B-B14F-4D97-AF65-F5344CB8AC3E}">
        <p14:creationId xmlns:p14="http://schemas.microsoft.com/office/powerpoint/2010/main" val="327818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Coercive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can be a gradual process which over time can lead to a total loss of confidence and sense of self.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Women’s Aid Federation Northern Ireland. </a:t>
            </a:r>
            <a:r>
              <a:rPr lang="fr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(2023) Coercive Control. https://www.womensaidni.org/what-is-domestic-abuse/coercive-control/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8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Gradual Process 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control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/>
              <a:t>humiliate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control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Threaten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isolate</a:t>
            </a:r>
          </a:p>
        </p:txBody>
      </p:sp>
      <p:sp>
        <p:nvSpPr>
          <p:cNvPr id="139" name="Rectangle 138" descr="Timeline marker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5"/>
            <a:ext cx="1993392" cy="1493140"/>
          </a:xfrm>
        </p:spPr>
        <p:txBody>
          <a:bodyPr/>
          <a:lstStyle/>
          <a:p>
            <a:pPr lvl="0"/>
            <a:r>
              <a:rPr lang="en-US" dirty="0"/>
              <a:t>Makes negative comments about how often you talk to your family and tells you you’re attachment to them is unhealthy.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5"/>
            <a:ext cx="1993392" cy="1655063"/>
          </a:xfrm>
        </p:spPr>
        <p:txBody>
          <a:bodyPr/>
          <a:lstStyle/>
          <a:p>
            <a:pPr lvl="0"/>
            <a:r>
              <a:rPr lang="en-US" dirty="0"/>
              <a:t>Refuses to spend time with your family any longer because they are ignored and not given enough attention by you when they’re doing you a favor being there.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5"/>
            <a:ext cx="1993392" cy="1655063"/>
          </a:xfrm>
        </p:spPr>
        <p:txBody>
          <a:bodyPr/>
          <a:lstStyle/>
          <a:p>
            <a:pPr lvl="0"/>
            <a:r>
              <a:rPr lang="en-US" dirty="0"/>
              <a:t>Complains when you go see your family and how it interferes with the little time you have together. Suggests once per month is enough time to visit family.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1655064"/>
          </a:xfrm>
        </p:spPr>
        <p:txBody>
          <a:bodyPr/>
          <a:lstStyle/>
          <a:p>
            <a:pPr lvl="0"/>
            <a:r>
              <a:rPr lang="en-US" dirty="0"/>
              <a:t>Suggests that all the time you spend away from your partner and with your family makes your partner feel like they should just be single.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1655064"/>
          </a:xfrm>
        </p:spPr>
        <p:txBody>
          <a:bodyPr/>
          <a:lstStyle/>
          <a:p>
            <a:pPr lvl="0"/>
            <a:r>
              <a:rPr lang="en-US" dirty="0"/>
              <a:t>Takes the vehicle each time you have plans to see family. Stops speaking to you when you return from seeing family.</a:t>
            </a:r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{6465E900-0179-4E9E-9E9A-21CD5C069A64}tf78438558_win32</Template>
  <TotalTime>540</TotalTime>
  <Words>1360</Words>
  <Application>Microsoft Office PowerPoint</Application>
  <PresentationFormat>Widescreen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Sabon Next LT</vt:lpstr>
      <vt:lpstr>Office Theme</vt:lpstr>
      <vt:lpstr>Coercive control Invisible Chains </vt:lpstr>
      <vt:lpstr>AGENDA</vt:lpstr>
      <vt:lpstr>What is coercive control?</vt:lpstr>
      <vt:lpstr>Coercive control</vt:lpstr>
      <vt:lpstr>Coercive control</vt:lpstr>
      <vt:lpstr>Coercive control</vt:lpstr>
      <vt:lpstr>Examples Source: https://www.womensaid.org.uk/information-support/what-is-domestic-abuse/coercive-control/#:~:text=Coercive%20control%20creates%20invisible%20chains,control%20to%20being%20taken%20hostage.</vt:lpstr>
      <vt:lpstr>Coercive control</vt:lpstr>
      <vt:lpstr>Gradual Process </vt:lpstr>
      <vt:lpstr>Reflection</vt:lpstr>
      <vt:lpstr>Coercive control</vt:lpstr>
      <vt:lpstr>Coercive control: involving children</vt:lpstr>
      <vt:lpstr>Involving children</vt:lpstr>
      <vt:lpstr>Involving children Continued</vt:lpstr>
      <vt:lpstr>Involving children continued</vt:lpstr>
      <vt:lpstr>Involving children continued</vt:lpstr>
      <vt:lpstr>Coercive control: impact on victim</vt:lpstr>
      <vt:lpstr>Impact on Victim</vt:lpstr>
      <vt:lpstr>Impact on victim (continued)</vt:lpstr>
      <vt:lpstr>My son was stolen from me at 5 years old and hasn’t spoken to me since he was 10. It’s been 13 years.</vt:lpstr>
      <vt:lpstr>Coercive control: ways to support</vt:lpstr>
      <vt:lpstr>Ways to support</vt:lpstr>
      <vt:lpstr>Additional resources</vt:lpstr>
      <vt:lpstr>Additional resources</vt:lpstr>
      <vt:lpstr>Additional resources</vt:lpstr>
      <vt:lpstr>Additional resources</vt:lpstr>
      <vt:lpstr>Additional resources</vt:lpstr>
      <vt:lpstr>Additional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Coercive control</dc:title>
  <dc:subject/>
  <dc:creator>Amber Merucci</dc:creator>
  <cp:lastModifiedBy>C S</cp:lastModifiedBy>
  <cp:revision>17</cp:revision>
  <dcterms:created xsi:type="dcterms:W3CDTF">2023-05-13T07:13:50Z</dcterms:created>
  <dcterms:modified xsi:type="dcterms:W3CDTF">2023-05-26T14:19:23Z</dcterms:modified>
</cp:coreProperties>
</file>