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8" r:id="rId2"/>
    <p:sldId id="340" r:id="rId3"/>
    <p:sldId id="257" r:id="rId4"/>
    <p:sldId id="378" r:id="rId5"/>
    <p:sldId id="307" r:id="rId6"/>
    <p:sldId id="298" r:id="rId7"/>
    <p:sldId id="374" r:id="rId8"/>
    <p:sldId id="369" r:id="rId9"/>
    <p:sldId id="372" r:id="rId10"/>
    <p:sldId id="373" r:id="rId11"/>
    <p:sldId id="381" r:id="rId12"/>
    <p:sldId id="376" r:id="rId13"/>
    <p:sldId id="382" r:id="rId14"/>
    <p:sldId id="377" r:id="rId15"/>
    <p:sldId id="379" r:id="rId16"/>
    <p:sldId id="380" r:id="rId17"/>
    <p:sldId id="386" r:id="rId18"/>
    <p:sldId id="3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E5"/>
    <a:srgbClr val="FFCCCC"/>
    <a:srgbClr val="505C74"/>
    <a:srgbClr val="FFFFFF"/>
    <a:srgbClr val="676C80"/>
    <a:srgbClr val="B49D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194" y="9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41406-577D-48A3-A4EC-6B4E4264C47F}" type="doc">
      <dgm:prSet loTypeId="urn:microsoft.com/office/officeart/2005/8/layout/process2" loCatId="process" qsTypeId="urn:microsoft.com/office/officeart/2005/8/quickstyle/simple4" qsCatId="simple" csTypeId="urn:microsoft.com/office/officeart/2005/8/colors/accent5_2" csCatId="accent5"/>
      <dgm:spPr/>
      <dgm:t>
        <a:bodyPr/>
        <a:lstStyle/>
        <a:p>
          <a:endParaRPr lang="en-US"/>
        </a:p>
      </dgm:t>
    </dgm:pt>
    <dgm:pt modelId="{5B8286FA-B311-45D1-A45B-AA6368653A7A}" type="pres">
      <dgm:prSet presAssocID="{5D841406-577D-48A3-A4EC-6B4E4264C47F}" presName="linearFlow" presStyleCnt="0">
        <dgm:presLayoutVars>
          <dgm:resizeHandles val="exact"/>
        </dgm:presLayoutVars>
      </dgm:prSet>
      <dgm:spPr/>
    </dgm:pt>
  </dgm:ptLst>
  <dgm:cxnLst>
    <dgm:cxn modelId="{D0E741A7-710C-4DF4-8DB9-FB4875729CD9}" type="presOf" srcId="{5D841406-577D-48A3-A4EC-6B4E4264C47F}" destId="{5B8286FA-B311-45D1-A45B-AA6368653A7A}"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841406-577D-48A3-A4EC-6B4E4264C47F}" type="doc">
      <dgm:prSet loTypeId="urn:microsoft.com/office/officeart/2005/8/layout/process2" loCatId="process" qsTypeId="urn:microsoft.com/office/officeart/2005/8/quickstyle/simple4" qsCatId="simple" csTypeId="urn:microsoft.com/office/officeart/2005/8/colors/accent5_2" csCatId="accent5" phldr="1"/>
      <dgm:spPr/>
      <dgm:t>
        <a:bodyPr/>
        <a:lstStyle/>
        <a:p>
          <a:endParaRPr lang="en-US"/>
        </a:p>
      </dgm:t>
    </dgm:pt>
    <dgm:pt modelId="{018656C4-1D0A-438F-B880-D9EE98A24DDB}">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b="1" dirty="0"/>
            <a:t>Coercive Control </a:t>
          </a:r>
          <a:endParaRPr lang="en-US" dirty="0"/>
        </a:p>
      </dgm:t>
    </dgm:pt>
    <dgm:pt modelId="{ADE32AED-6094-4847-BD79-CAAA8AA80BCC}" type="parTrans" cxnId="{45705902-9F15-42E0-A256-B85A0561F43B}">
      <dgm:prSet/>
      <dgm:spPr/>
      <dgm:t>
        <a:bodyPr/>
        <a:lstStyle/>
        <a:p>
          <a:endParaRPr lang="en-US"/>
        </a:p>
      </dgm:t>
    </dgm:pt>
    <dgm:pt modelId="{5CFC9B73-CA3C-4077-A620-E5AFFA39A7C0}" type="sibTrans" cxnId="{45705902-9F15-42E0-A256-B85A0561F43B}">
      <dgm:prSet/>
      <dgm:spPr/>
      <dgm:t>
        <a:bodyPr/>
        <a:lstStyle/>
        <a:p>
          <a:endParaRPr lang="en-US"/>
        </a:p>
      </dgm:t>
    </dgm:pt>
    <dgm:pt modelId="{BFC3533D-70C0-4573-BEDA-F823FAA3CFD3}">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dirty="0"/>
            <a:t>is a pattern of </a:t>
          </a:r>
          <a:r>
            <a:rPr lang="en-US" dirty="0" err="1"/>
            <a:t>behaviour</a:t>
          </a:r>
          <a:r>
            <a:rPr lang="en-US" dirty="0"/>
            <a:t> used to regulate and dominate another person’s daily life </a:t>
          </a:r>
        </a:p>
      </dgm:t>
    </dgm:pt>
    <dgm:pt modelId="{38CA6EFE-1258-4147-8A1A-366064B062D7}" type="parTrans" cxnId="{E732AA8D-8EA4-4DEC-9A4B-DFF9688F6329}">
      <dgm:prSet/>
      <dgm:spPr/>
      <dgm:t>
        <a:bodyPr/>
        <a:lstStyle/>
        <a:p>
          <a:endParaRPr lang="en-US"/>
        </a:p>
      </dgm:t>
    </dgm:pt>
    <dgm:pt modelId="{7DFF9AEC-C408-42B7-AE91-F6505F829198}" type="sibTrans" cxnId="{E732AA8D-8EA4-4DEC-9A4B-DFF9688F6329}">
      <dgm:prSet/>
      <dgm:spPr/>
      <dgm:t>
        <a:bodyPr/>
        <a:lstStyle/>
        <a:p>
          <a:endParaRPr lang="en-US"/>
        </a:p>
      </dgm:t>
    </dgm:pt>
    <dgm:pt modelId="{DA66FED4-4BB1-4C1A-B37A-3471C62D1945}">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dirty="0"/>
            <a:t>can take many forms, including undermining your confidence and relationships with others, limiting your ability to access money and support, and monitoring your communication and location</a:t>
          </a:r>
        </a:p>
      </dgm:t>
    </dgm:pt>
    <dgm:pt modelId="{8F58BE56-CB20-4930-B317-4A62FA0AF4E0}" type="parTrans" cxnId="{895FA3A1-0349-4CFE-A683-5C003B21AF6B}">
      <dgm:prSet/>
      <dgm:spPr/>
      <dgm:t>
        <a:bodyPr/>
        <a:lstStyle/>
        <a:p>
          <a:endParaRPr lang="en-US"/>
        </a:p>
      </dgm:t>
    </dgm:pt>
    <dgm:pt modelId="{ECE8144B-6FD1-4067-8648-08AB2AE6C85F}" type="sibTrans" cxnId="{895FA3A1-0349-4CFE-A683-5C003B21AF6B}">
      <dgm:prSet/>
      <dgm:spPr/>
      <dgm:t>
        <a:bodyPr/>
        <a:lstStyle/>
        <a:p>
          <a:endParaRPr lang="en-US"/>
        </a:p>
      </dgm:t>
    </dgm:pt>
    <dgm:pt modelId="{6C54BB3A-A488-4C54-BA94-864A24F45697}">
      <dgm:prSet>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a:t>is an early indicator that a relationship will escalate to physical violence and even homicide</a:t>
          </a:r>
        </a:p>
      </dgm:t>
    </dgm:pt>
    <dgm:pt modelId="{0C5381C3-3A52-43F1-BFD1-34F1B80D37FC}" type="parTrans" cxnId="{7E3FCC54-3D18-48CA-BC0C-0E5D1AF8E970}">
      <dgm:prSet/>
      <dgm:spPr/>
      <dgm:t>
        <a:bodyPr/>
        <a:lstStyle/>
        <a:p>
          <a:endParaRPr lang="en-US"/>
        </a:p>
      </dgm:t>
    </dgm:pt>
    <dgm:pt modelId="{3E377193-7217-4EC3-9D29-8E152B235311}" type="sibTrans" cxnId="{7E3FCC54-3D18-48CA-BC0C-0E5D1AF8E970}">
      <dgm:prSet/>
      <dgm:spPr/>
      <dgm:t>
        <a:bodyPr/>
        <a:lstStyle/>
        <a:p>
          <a:endParaRPr lang="en-US"/>
        </a:p>
      </dgm:t>
    </dgm:pt>
    <dgm:pt modelId="{5B8286FA-B311-45D1-A45B-AA6368653A7A}" type="pres">
      <dgm:prSet presAssocID="{5D841406-577D-48A3-A4EC-6B4E4264C47F}" presName="linearFlow" presStyleCnt="0">
        <dgm:presLayoutVars>
          <dgm:resizeHandles val="exact"/>
        </dgm:presLayoutVars>
      </dgm:prSet>
      <dgm:spPr/>
    </dgm:pt>
    <dgm:pt modelId="{6ECFA4C7-7918-4A1D-9FB6-09A9A5CE9FD7}" type="pres">
      <dgm:prSet presAssocID="{018656C4-1D0A-438F-B880-D9EE98A24DDB}" presName="node" presStyleLbl="node1" presStyleIdx="0" presStyleCnt="1" custLinFactNeighborX="-1926" custLinFactNeighborY="-10051">
        <dgm:presLayoutVars>
          <dgm:bulletEnabled val="1"/>
        </dgm:presLayoutVars>
      </dgm:prSet>
      <dgm:spPr/>
    </dgm:pt>
  </dgm:ptLst>
  <dgm:cxnLst>
    <dgm:cxn modelId="{45705902-9F15-42E0-A256-B85A0561F43B}" srcId="{5D841406-577D-48A3-A4EC-6B4E4264C47F}" destId="{018656C4-1D0A-438F-B880-D9EE98A24DDB}" srcOrd="0" destOrd="0" parTransId="{ADE32AED-6094-4847-BD79-CAAA8AA80BCC}" sibTransId="{5CFC9B73-CA3C-4077-A620-E5AFFA39A7C0}"/>
    <dgm:cxn modelId="{6248C70B-1EE3-443E-B091-3EC94D4DC9A9}" type="presOf" srcId="{BFC3533D-70C0-4573-BEDA-F823FAA3CFD3}" destId="{6ECFA4C7-7918-4A1D-9FB6-09A9A5CE9FD7}" srcOrd="0" destOrd="1" presId="urn:microsoft.com/office/officeart/2005/8/layout/process2"/>
    <dgm:cxn modelId="{5DD37E5D-4269-4173-95B0-D0063A4B700A}" type="presOf" srcId="{6C54BB3A-A488-4C54-BA94-864A24F45697}" destId="{6ECFA4C7-7918-4A1D-9FB6-09A9A5CE9FD7}" srcOrd="0" destOrd="3" presId="urn:microsoft.com/office/officeart/2005/8/layout/process2"/>
    <dgm:cxn modelId="{7E3FCC54-3D18-48CA-BC0C-0E5D1AF8E970}" srcId="{018656C4-1D0A-438F-B880-D9EE98A24DDB}" destId="{6C54BB3A-A488-4C54-BA94-864A24F45697}" srcOrd="2" destOrd="0" parTransId="{0C5381C3-3A52-43F1-BFD1-34F1B80D37FC}" sibTransId="{3E377193-7217-4EC3-9D29-8E152B235311}"/>
    <dgm:cxn modelId="{E732AA8D-8EA4-4DEC-9A4B-DFF9688F6329}" srcId="{018656C4-1D0A-438F-B880-D9EE98A24DDB}" destId="{BFC3533D-70C0-4573-BEDA-F823FAA3CFD3}" srcOrd="0" destOrd="0" parTransId="{38CA6EFE-1258-4147-8A1A-366064B062D7}" sibTransId="{7DFF9AEC-C408-42B7-AE91-F6505F829198}"/>
    <dgm:cxn modelId="{895FA3A1-0349-4CFE-A683-5C003B21AF6B}" srcId="{018656C4-1D0A-438F-B880-D9EE98A24DDB}" destId="{DA66FED4-4BB1-4C1A-B37A-3471C62D1945}" srcOrd="1" destOrd="0" parTransId="{8F58BE56-CB20-4930-B317-4A62FA0AF4E0}" sibTransId="{ECE8144B-6FD1-4067-8648-08AB2AE6C85F}"/>
    <dgm:cxn modelId="{D0E741A7-710C-4DF4-8DB9-FB4875729CD9}" type="presOf" srcId="{5D841406-577D-48A3-A4EC-6B4E4264C47F}" destId="{5B8286FA-B311-45D1-A45B-AA6368653A7A}" srcOrd="0" destOrd="0" presId="urn:microsoft.com/office/officeart/2005/8/layout/process2"/>
    <dgm:cxn modelId="{184053E2-B3D4-428E-8C4D-8B041AC9DC09}" type="presOf" srcId="{DA66FED4-4BB1-4C1A-B37A-3471C62D1945}" destId="{6ECFA4C7-7918-4A1D-9FB6-09A9A5CE9FD7}" srcOrd="0" destOrd="2" presId="urn:microsoft.com/office/officeart/2005/8/layout/process2"/>
    <dgm:cxn modelId="{CA3473E7-6223-48B1-A592-B95BAB58E145}" type="presOf" srcId="{018656C4-1D0A-438F-B880-D9EE98A24DDB}" destId="{6ECFA4C7-7918-4A1D-9FB6-09A9A5CE9FD7}" srcOrd="0" destOrd="0" presId="urn:microsoft.com/office/officeart/2005/8/layout/process2"/>
    <dgm:cxn modelId="{7AD48C83-E4EA-41C8-A2DE-E291BD103DCD}" type="presParOf" srcId="{5B8286FA-B311-45D1-A45B-AA6368653A7A}" destId="{6ECFA4C7-7918-4A1D-9FB6-09A9A5CE9FD7}"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F7831D-19F3-4A25-B495-7AA8E23AEDA0}"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67D77983-5226-44B9-9F30-426C3E5A0268}">
      <dgm:prSet/>
      <dgm:spPr/>
      <dgm:t>
        <a:bodyPr/>
        <a:lstStyle/>
        <a:p>
          <a:r>
            <a:rPr lang="en-US" dirty="0"/>
            <a:t>“…the threat of using these intimate images was specifically aimed to humiliate, intimidate or coerce the mother into settling this matter.  The threat of using these intimate images of the mother at trial perpetuated the father’s ability to attempt to control, coerce or intimidate her.” </a:t>
          </a:r>
        </a:p>
      </dgm:t>
    </dgm:pt>
    <dgm:pt modelId="{3DE8D009-6358-4A47-B255-EFAC34FF4258}" type="parTrans" cxnId="{0D154932-CA1B-40A5-9282-E92361744F79}">
      <dgm:prSet/>
      <dgm:spPr/>
      <dgm:t>
        <a:bodyPr/>
        <a:lstStyle/>
        <a:p>
          <a:endParaRPr lang="en-US"/>
        </a:p>
      </dgm:t>
    </dgm:pt>
    <dgm:pt modelId="{5908626E-283D-4E97-AABD-92A8A96BE53E}" type="sibTrans" cxnId="{0D154932-CA1B-40A5-9282-E92361744F79}">
      <dgm:prSet/>
      <dgm:spPr/>
      <dgm:t>
        <a:bodyPr/>
        <a:lstStyle/>
        <a:p>
          <a:endParaRPr lang="en-US"/>
        </a:p>
      </dgm:t>
    </dgm:pt>
    <dgm:pt modelId="{E1D077FC-6CE3-4590-A129-48C80C878839}">
      <dgm:prSet/>
      <dgm:spPr/>
      <dgm:t>
        <a:bodyPr/>
        <a:lstStyle/>
        <a:p>
          <a:r>
            <a:rPr lang="en-US" dirty="0"/>
            <a:t>“I conclude that the father’s conduct in attempting to utilize these intimate images in this fashion is conduct that reasonably, in all the circumstances, constitutes psychological or emotional abuse and therefore, is domestic violence.”  </a:t>
          </a:r>
        </a:p>
      </dgm:t>
    </dgm:pt>
    <dgm:pt modelId="{064C3D21-BAF1-4512-BC9E-2F5A552C8E68}" type="parTrans" cxnId="{5F00A045-E75A-430E-A134-42E0C64BAC5B}">
      <dgm:prSet/>
      <dgm:spPr/>
      <dgm:t>
        <a:bodyPr/>
        <a:lstStyle/>
        <a:p>
          <a:endParaRPr lang="en-US"/>
        </a:p>
      </dgm:t>
    </dgm:pt>
    <dgm:pt modelId="{90FB280C-177A-4E7B-962E-983DAF8FE7C4}" type="sibTrans" cxnId="{5F00A045-E75A-430E-A134-42E0C64BAC5B}">
      <dgm:prSet/>
      <dgm:spPr/>
      <dgm:t>
        <a:bodyPr/>
        <a:lstStyle/>
        <a:p>
          <a:endParaRPr lang="en-US"/>
        </a:p>
      </dgm:t>
    </dgm:pt>
    <dgm:pt modelId="{E3A6B256-0E7B-430F-BD92-4A235A81A0ED}" type="pres">
      <dgm:prSet presAssocID="{8AF7831D-19F3-4A25-B495-7AA8E23AEDA0}" presName="hierChild1" presStyleCnt="0">
        <dgm:presLayoutVars>
          <dgm:chPref val="1"/>
          <dgm:dir/>
          <dgm:animOne val="branch"/>
          <dgm:animLvl val="lvl"/>
          <dgm:resizeHandles/>
        </dgm:presLayoutVars>
      </dgm:prSet>
      <dgm:spPr/>
    </dgm:pt>
    <dgm:pt modelId="{7BF4ECEF-CF9A-4D17-8EB8-DD905FB7962E}" type="pres">
      <dgm:prSet presAssocID="{67D77983-5226-44B9-9F30-426C3E5A0268}" presName="hierRoot1" presStyleCnt="0"/>
      <dgm:spPr/>
    </dgm:pt>
    <dgm:pt modelId="{B5905B5F-ACC3-4500-82BC-B9114EADFD05}" type="pres">
      <dgm:prSet presAssocID="{67D77983-5226-44B9-9F30-426C3E5A0268}" presName="composite" presStyleCnt="0"/>
      <dgm:spPr/>
    </dgm:pt>
    <dgm:pt modelId="{B888C9A7-3678-4A59-B6CC-F4C62DA1E4EA}" type="pres">
      <dgm:prSet presAssocID="{67D77983-5226-44B9-9F30-426C3E5A0268}" presName="background" presStyleLbl="node0" presStyleIdx="0" presStyleCnt="2"/>
      <dgm:spPr>
        <a:solidFill>
          <a:srgbClr val="505C74"/>
        </a:solidFill>
      </dgm:spPr>
    </dgm:pt>
    <dgm:pt modelId="{9E98D8AE-2CF0-4C49-BD7E-AF7F5E97C1EF}" type="pres">
      <dgm:prSet presAssocID="{67D77983-5226-44B9-9F30-426C3E5A0268}" presName="text" presStyleLbl="fgAcc0" presStyleIdx="0" presStyleCnt="2">
        <dgm:presLayoutVars>
          <dgm:chPref val="3"/>
        </dgm:presLayoutVars>
      </dgm:prSet>
      <dgm:spPr/>
    </dgm:pt>
    <dgm:pt modelId="{EB64F3B0-AE14-4C09-841D-6F4EAEB123F5}" type="pres">
      <dgm:prSet presAssocID="{67D77983-5226-44B9-9F30-426C3E5A0268}" presName="hierChild2" presStyleCnt="0"/>
      <dgm:spPr/>
    </dgm:pt>
    <dgm:pt modelId="{BE0646E9-9CDB-4F8E-96C8-7007630CEBC8}" type="pres">
      <dgm:prSet presAssocID="{E1D077FC-6CE3-4590-A129-48C80C878839}" presName="hierRoot1" presStyleCnt="0"/>
      <dgm:spPr/>
    </dgm:pt>
    <dgm:pt modelId="{C4813052-D206-48FB-8EDB-D5131DA85ECF}" type="pres">
      <dgm:prSet presAssocID="{E1D077FC-6CE3-4590-A129-48C80C878839}" presName="composite" presStyleCnt="0"/>
      <dgm:spPr/>
    </dgm:pt>
    <dgm:pt modelId="{7C29D354-9036-4399-A214-4B14F7225DFD}" type="pres">
      <dgm:prSet presAssocID="{E1D077FC-6CE3-4590-A129-48C80C878839}" presName="background" presStyleLbl="node0" presStyleIdx="1" presStyleCnt="2"/>
      <dgm:spPr>
        <a:solidFill>
          <a:schemeClr val="bg2"/>
        </a:solidFill>
      </dgm:spPr>
    </dgm:pt>
    <dgm:pt modelId="{DF0957BA-9C59-46D2-8591-EA01D1F2C045}" type="pres">
      <dgm:prSet presAssocID="{E1D077FC-6CE3-4590-A129-48C80C878839}" presName="text" presStyleLbl="fgAcc0" presStyleIdx="1" presStyleCnt="2">
        <dgm:presLayoutVars>
          <dgm:chPref val="3"/>
        </dgm:presLayoutVars>
      </dgm:prSet>
      <dgm:spPr/>
    </dgm:pt>
    <dgm:pt modelId="{ED462025-AE5A-4756-867F-DEE04A0854FA}" type="pres">
      <dgm:prSet presAssocID="{E1D077FC-6CE3-4590-A129-48C80C878839}" presName="hierChild2" presStyleCnt="0"/>
      <dgm:spPr/>
    </dgm:pt>
  </dgm:ptLst>
  <dgm:cxnLst>
    <dgm:cxn modelId="{FB0E3E01-9313-46FC-AD80-60F208BDDAB2}" type="presOf" srcId="{8AF7831D-19F3-4A25-B495-7AA8E23AEDA0}" destId="{E3A6B256-0E7B-430F-BD92-4A235A81A0ED}" srcOrd="0" destOrd="0" presId="urn:microsoft.com/office/officeart/2005/8/layout/hierarchy1"/>
    <dgm:cxn modelId="{0D154932-CA1B-40A5-9282-E92361744F79}" srcId="{8AF7831D-19F3-4A25-B495-7AA8E23AEDA0}" destId="{67D77983-5226-44B9-9F30-426C3E5A0268}" srcOrd="0" destOrd="0" parTransId="{3DE8D009-6358-4A47-B255-EFAC34FF4258}" sibTransId="{5908626E-283D-4E97-AABD-92A8A96BE53E}"/>
    <dgm:cxn modelId="{5F00A045-E75A-430E-A134-42E0C64BAC5B}" srcId="{8AF7831D-19F3-4A25-B495-7AA8E23AEDA0}" destId="{E1D077FC-6CE3-4590-A129-48C80C878839}" srcOrd="1" destOrd="0" parTransId="{064C3D21-BAF1-4512-BC9E-2F5A552C8E68}" sibTransId="{90FB280C-177A-4E7B-962E-983DAF8FE7C4}"/>
    <dgm:cxn modelId="{79D4AE68-AA3B-4CBB-AE62-0A2C67584AD0}" type="presOf" srcId="{67D77983-5226-44B9-9F30-426C3E5A0268}" destId="{9E98D8AE-2CF0-4C49-BD7E-AF7F5E97C1EF}" srcOrd="0" destOrd="0" presId="urn:microsoft.com/office/officeart/2005/8/layout/hierarchy1"/>
    <dgm:cxn modelId="{FAD5BC78-8CAF-4AB9-AB41-3039E1B14EF0}" type="presOf" srcId="{E1D077FC-6CE3-4590-A129-48C80C878839}" destId="{DF0957BA-9C59-46D2-8591-EA01D1F2C045}" srcOrd="0" destOrd="0" presId="urn:microsoft.com/office/officeart/2005/8/layout/hierarchy1"/>
    <dgm:cxn modelId="{87EC9DE3-1F66-4848-9081-7960136E57D3}" type="presParOf" srcId="{E3A6B256-0E7B-430F-BD92-4A235A81A0ED}" destId="{7BF4ECEF-CF9A-4D17-8EB8-DD905FB7962E}" srcOrd="0" destOrd="0" presId="urn:microsoft.com/office/officeart/2005/8/layout/hierarchy1"/>
    <dgm:cxn modelId="{27400BDF-534D-41BE-A886-A2F33E0007A5}" type="presParOf" srcId="{7BF4ECEF-CF9A-4D17-8EB8-DD905FB7962E}" destId="{B5905B5F-ACC3-4500-82BC-B9114EADFD05}" srcOrd="0" destOrd="0" presId="urn:microsoft.com/office/officeart/2005/8/layout/hierarchy1"/>
    <dgm:cxn modelId="{D60617F8-9A26-4706-B97E-F360C351D265}" type="presParOf" srcId="{B5905B5F-ACC3-4500-82BC-B9114EADFD05}" destId="{B888C9A7-3678-4A59-B6CC-F4C62DA1E4EA}" srcOrd="0" destOrd="0" presId="urn:microsoft.com/office/officeart/2005/8/layout/hierarchy1"/>
    <dgm:cxn modelId="{9F62678C-F0FB-4AC1-8B86-28B8B990684C}" type="presParOf" srcId="{B5905B5F-ACC3-4500-82BC-B9114EADFD05}" destId="{9E98D8AE-2CF0-4C49-BD7E-AF7F5E97C1EF}" srcOrd="1" destOrd="0" presId="urn:microsoft.com/office/officeart/2005/8/layout/hierarchy1"/>
    <dgm:cxn modelId="{70F7D033-97D4-4860-B400-6D22AE166AC4}" type="presParOf" srcId="{7BF4ECEF-CF9A-4D17-8EB8-DD905FB7962E}" destId="{EB64F3B0-AE14-4C09-841D-6F4EAEB123F5}" srcOrd="1" destOrd="0" presId="urn:microsoft.com/office/officeart/2005/8/layout/hierarchy1"/>
    <dgm:cxn modelId="{FDE56BC6-E6A8-4F05-9E5E-FE1661D91DE1}" type="presParOf" srcId="{E3A6B256-0E7B-430F-BD92-4A235A81A0ED}" destId="{BE0646E9-9CDB-4F8E-96C8-7007630CEBC8}" srcOrd="1" destOrd="0" presId="urn:microsoft.com/office/officeart/2005/8/layout/hierarchy1"/>
    <dgm:cxn modelId="{36BDC2C8-1123-4066-A5C0-4258BA814AC0}" type="presParOf" srcId="{BE0646E9-9CDB-4F8E-96C8-7007630CEBC8}" destId="{C4813052-D206-48FB-8EDB-D5131DA85ECF}" srcOrd="0" destOrd="0" presId="urn:microsoft.com/office/officeart/2005/8/layout/hierarchy1"/>
    <dgm:cxn modelId="{80DBA125-0AD5-4307-B3F6-B4D347C848C6}" type="presParOf" srcId="{C4813052-D206-48FB-8EDB-D5131DA85ECF}" destId="{7C29D354-9036-4399-A214-4B14F7225DFD}" srcOrd="0" destOrd="0" presId="urn:microsoft.com/office/officeart/2005/8/layout/hierarchy1"/>
    <dgm:cxn modelId="{73388B34-289C-4B1C-9159-81EA6C27850E}" type="presParOf" srcId="{C4813052-D206-48FB-8EDB-D5131DA85ECF}" destId="{DF0957BA-9C59-46D2-8591-EA01D1F2C045}" srcOrd="1" destOrd="0" presId="urn:microsoft.com/office/officeart/2005/8/layout/hierarchy1"/>
    <dgm:cxn modelId="{9350ECFA-5F2F-4472-A33D-DB44D994224D}" type="presParOf" srcId="{BE0646E9-9CDB-4F8E-96C8-7007630CEBC8}" destId="{ED462025-AE5A-4756-867F-DEE04A0854F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A895FB-2ADE-40D2-A4C4-09FF31FB2B07}"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01778028-1768-4D9E-AAC8-A0BF2EEBAC37}">
      <dgm:prSet/>
      <dgm:spPr/>
      <dgm:t>
        <a:bodyPr/>
        <a:lstStyle/>
        <a:p>
          <a:r>
            <a:rPr lang="en-US" dirty="0"/>
            <a:t>“…knew his conduct was not welcome and caused fear but demonstrated a disregard and callousness that is stalking and domestic violence” </a:t>
          </a:r>
        </a:p>
      </dgm:t>
    </dgm:pt>
    <dgm:pt modelId="{1DA20F31-C7DB-404F-8A7E-56AF5F2D150A}" type="parTrans" cxnId="{979295A4-49BB-40A4-84F4-DC94917B3DA5}">
      <dgm:prSet/>
      <dgm:spPr/>
      <dgm:t>
        <a:bodyPr/>
        <a:lstStyle/>
        <a:p>
          <a:endParaRPr lang="en-US"/>
        </a:p>
      </dgm:t>
    </dgm:pt>
    <dgm:pt modelId="{FCB3F441-293C-4EB0-9B0C-FF87856CDCCA}" type="sibTrans" cxnId="{979295A4-49BB-40A4-84F4-DC94917B3DA5}">
      <dgm:prSet/>
      <dgm:spPr/>
      <dgm:t>
        <a:bodyPr/>
        <a:lstStyle/>
        <a:p>
          <a:endParaRPr lang="en-US"/>
        </a:p>
      </dgm:t>
    </dgm:pt>
    <dgm:pt modelId="{2D9A1216-08E0-4AA9-B6B0-F0F30DFA19BF}">
      <dgm:prSet/>
      <dgm:spPr/>
      <dgm:t>
        <a:bodyPr/>
        <a:lstStyle/>
        <a:p>
          <a:r>
            <a:rPr lang="en-US" dirty="0"/>
            <a:t>“…has used the internet to cause fear and anxiety. His refusal to refrain from posting derogatory and aggressive posts referencing Ms. Mitchell, even </a:t>
          </a:r>
          <a:r>
            <a:rPr lang="en-US" u="none" dirty="0"/>
            <a:t>when not using her name</a:t>
          </a:r>
          <a:r>
            <a:rPr lang="en-US" dirty="0"/>
            <a:t>, are a clear attempt to intimidate and coerce Ms. Mitchell which is also stalking”</a:t>
          </a:r>
        </a:p>
      </dgm:t>
    </dgm:pt>
    <dgm:pt modelId="{D3CB47CC-B3FF-41AC-85B0-1EE6CDDD6A14}" type="parTrans" cxnId="{1AC0AD5A-A48E-4D51-AD6F-BF6C6101A110}">
      <dgm:prSet/>
      <dgm:spPr/>
      <dgm:t>
        <a:bodyPr/>
        <a:lstStyle/>
        <a:p>
          <a:endParaRPr lang="en-US"/>
        </a:p>
      </dgm:t>
    </dgm:pt>
    <dgm:pt modelId="{0F62F3A9-FCC8-4D64-BDC6-01367FBE9E30}" type="sibTrans" cxnId="{1AC0AD5A-A48E-4D51-AD6F-BF6C6101A110}">
      <dgm:prSet/>
      <dgm:spPr/>
      <dgm:t>
        <a:bodyPr/>
        <a:lstStyle/>
        <a:p>
          <a:endParaRPr lang="en-US"/>
        </a:p>
      </dgm:t>
    </dgm:pt>
    <dgm:pt modelId="{C05826B6-44E1-4FD7-B088-E257AF9527B0}">
      <dgm:prSet/>
      <dgm:spPr/>
      <dgm:t>
        <a:bodyPr/>
        <a:lstStyle/>
        <a:p>
          <a:r>
            <a:rPr lang="en-US" dirty="0"/>
            <a:t>“…has attempted, by intimidation of Ms. Mitchell, to achieve his litigation goal. This intimidation, with the use of threats and his general conduct, I find does constitute domestic violence and stalking"</a:t>
          </a:r>
        </a:p>
      </dgm:t>
    </dgm:pt>
    <dgm:pt modelId="{C75AD165-9CCC-41D1-8C9D-EBBFFCDEB7AA}" type="parTrans" cxnId="{0E8B152B-811D-4CF4-82EB-60C11E29DD23}">
      <dgm:prSet/>
      <dgm:spPr/>
      <dgm:t>
        <a:bodyPr/>
        <a:lstStyle/>
        <a:p>
          <a:endParaRPr lang="en-US"/>
        </a:p>
      </dgm:t>
    </dgm:pt>
    <dgm:pt modelId="{3C0DB148-3B4A-4289-B2CC-3043F7C75CB7}" type="sibTrans" cxnId="{0E8B152B-811D-4CF4-82EB-60C11E29DD23}">
      <dgm:prSet/>
      <dgm:spPr/>
      <dgm:t>
        <a:bodyPr/>
        <a:lstStyle/>
        <a:p>
          <a:endParaRPr lang="en-US"/>
        </a:p>
      </dgm:t>
    </dgm:pt>
    <dgm:pt modelId="{8BBBD55D-9D30-416C-B858-D75245D4EFB8}">
      <dgm:prSet/>
      <dgm:spPr/>
      <dgm:t>
        <a:bodyPr/>
        <a:lstStyle/>
        <a:p>
          <a:r>
            <a:rPr lang="en-US" dirty="0"/>
            <a:t>“…persistent refusal to stay away from the respondent, to refuse to stay away from her current spouse, their children, and to refrain from taking photos and videos at exchanges, all of this conduct is an attempt to intimidate and coerce Ms. Mitchell to agree to his requests in the ongoing litigation”</a:t>
          </a:r>
        </a:p>
      </dgm:t>
    </dgm:pt>
    <dgm:pt modelId="{FF609039-BA88-430F-AD8F-F0E1A83FE8D9}" type="parTrans" cxnId="{4ECBDFFB-4C53-418F-A285-7AFB8482403D}">
      <dgm:prSet/>
      <dgm:spPr/>
      <dgm:t>
        <a:bodyPr/>
        <a:lstStyle/>
        <a:p>
          <a:endParaRPr lang="en-US"/>
        </a:p>
      </dgm:t>
    </dgm:pt>
    <dgm:pt modelId="{1F8AFC7E-DE93-4106-B0FD-8302DB6D934F}" type="sibTrans" cxnId="{4ECBDFFB-4C53-418F-A285-7AFB8482403D}">
      <dgm:prSet/>
      <dgm:spPr/>
      <dgm:t>
        <a:bodyPr/>
        <a:lstStyle/>
        <a:p>
          <a:endParaRPr lang="en-US"/>
        </a:p>
      </dgm:t>
    </dgm:pt>
    <dgm:pt modelId="{3E29661A-E00C-4C27-A491-CFCBBC99ABDC}" type="pres">
      <dgm:prSet presAssocID="{F2A895FB-2ADE-40D2-A4C4-09FF31FB2B07}" presName="linear" presStyleCnt="0">
        <dgm:presLayoutVars>
          <dgm:animLvl val="lvl"/>
          <dgm:resizeHandles val="exact"/>
        </dgm:presLayoutVars>
      </dgm:prSet>
      <dgm:spPr/>
    </dgm:pt>
    <dgm:pt modelId="{764A8C17-52A2-4EE4-9AB7-1B4E5E0F3598}" type="pres">
      <dgm:prSet presAssocID="{01778028-1768-4D9E-AAC8-A0BF2EEBAC37}" presName="parentText" presStyleLbl="node1" presStyleIdx="0" presStyleCnt="4">
        <dgm:presLayoutVars>
          <dgm:chMax val="0"/>
          <dgm:bulletEnabled val="1"/>
        </dgm:presLayoutVars>
      </dgm:prSet>
      <dgm:spPr/>
    </dgm:pt>
    <dgm:pt modelId="{A0BF7EFD-E43A-468F-841D-E62DC4F22E38}" type="pres">
      <dgm:prSet presAssocID="{FCB3F441-293C-4EB0-9B0C-FF87856CDCCA}" presName="spacer" presStyleCnt="0"/>
      <dgm:spPr/>
    </dgm:pt>
    <dgm:pt modelId="{0D9B4B6B-548E-443C-BAD4-A732106B0DE4}" type="pres">
      <dgm:prSet presAssocID="{2D9A1216-08E0-4AA9-B6B0-F0F30DFA19BF}" presName="parentText" presStyleLbl="node1" presStyleIdx="1" presStyleCnt="4">
        <dgm:presLayoutVars>
          <dgm:chMax val="0"/>
          <dgm:bulletEnabled val="1"/>
        </dgm:presLayoutVars>
      </dgm:prSet>
      <dgm:spPr/>
    </dgm:pt>
    <dgm:pt modelId="{E2C19FE3-D0BD-4E4C-8BEC-151D08EF49FE}" type="pres">
      <dgm:prSet presAssocID="{0F62F3A9-FCC8-4D64-BDC6-01367FBE9E30}" presName="spacer" presStyleCnt="0"/>
      <dgm:spPr/>
    </dgm:pt>
    <dgm:pt modelId="{EF5CF150-B1B3-43E3-9A80-893D7B29A4F2}" type="pres">
      <dgm:prSet presAssocID="{C05826B6-44E1-4FD7-B088-E257AF9527B0}" presName="parentText" presStyleLbl="node1" presStyleIdx="2" presStyleCnt="4">
        <dgm:presLayoutVars>
          <dgm:chMax val="0"/>
          <dgm:bulletEnabled val="1"/>
        </dgm:presLayoutVars>
      </dgm:prSet>
      <dgm:spPr/>
    </dgm:pt>
    <dgm:pt modelId="{4CA9BAED-4748-40DE-9821-2A3D70540B36}" type="pres">
      <dgm:prSet presAssocID="{3C0DB148-3B4A-4289-B2CC-3043F7C75CB7}" presName="spacer" presStyleCnt="0"/>
      <dgm:spPr/>
    </dgm:pt>
    <dgm:pt modelId="{2B0BF3C3-17B5-4A99-8C1D-0A2E6436FF42}" type="pres">
      <dgm:prSet presAssocID="{8BBBD55D-9D30-416C-B858-D75245D4EFB8}" presName="parentText" presStyleLbl="node1" presStyleIdx="3" presStyleCnt="4">
        <dgm:presLayoutVars>
          <dgm:chMax val="0"/>
          <dgm:bulletEnabled val="1"/>
        </dgm:presLayoutVars>
      </dgm:prSet>
      <dgm:spPr/>
    </dgm:pt>
  </dgm:ptLst>
  <dgm:cxnLst>
    <dgm:cxn modelId="{0E8B152B-811D-4CF4-82EB-60C11E29DD23}" srcId="{F2A895FB-2ADE-40D2-A4C4-09FF31FB2B07}" destId="{C05826B6-44E1-4FD7-B088-E257AF9527B0}" srcOrd="2" destOrd="0" parTransId="{C75AD165-9CCC-41D1-8C9D-EBBFFCDEB7AA}" sibTransId="{3C0DB148-3B4A-4289-B2CC-3043F7C75CB7}"/>
    <dgm:cxn modelId="{42695D2D-DEAC-41E3-A779-78DDFF059206}" type="presOf" srcId="{8BBBD55D-9D30-416C-B858-D75245D4EFB8}" destId="{2B0BF3C3-17B5-4A99-8C1D-0A2E6436FF42}" srcOrd="0" destOrd="0" presId="urn:microsoft.com/office/officeart/2005/8/layout/vList2"/>
    <dgm:cxn modelId="{1AC0AD5A-A48E-4D51-AD6F-BF6C6101A110}" srcId="{F2A895FB-2ADE-40D2-A4C4-09FF31FB2B07}" destId="{2D9A1216-08E0-4AA9-B6B0-F0F30DFA19BF}" srcOrd="1" destOrd="0" parTransId="{D3CB47CC-B3FF-41AC-85B0-1EE6CDDD6A14}" sibTransId="{0F62F3A9-FCC8-4D64-BDC6-01367FBE9E30}"/>
    <dgm:cxn modelId="{FEFE8689-EF87-4B06-AFA6-05EC4B227487}" type="presOf" srcId="{01778028-1768-4D9E-AAC8-A0BF2EEBAC37}" destId="{764A8C17-52A2-4EE4-9AB7-1B4E5E0F3598}" srcOrd="0" destOrd="0" presId="urn:microsoft.com/office/officeart/2005/8/layout/vList2"/>
    <dgm:cxn modelId="{3AEA6397-4934-4CAE-BD74-CA4DFD0EFDF7}" type="presOf" srcId="{C05826B6-44E1-4FD7-B088-E257AF9527B0}" destId="{EF5CF150-B1B3-43E3-9A80-893D7B29A4F2}" srcOrd="0" destOrd="0" presId="urn:microsoft.com/office/officeart/2005/8/layout/vList2"/>
    <dgm:cxn modelId="{979295A4-49BB-40A4-84F4-DC94917B3DA5}" srcId="{F2A895FB-2ADE-40D2-A4C4-09FF31FB2B07}" destId="{01778028-1768-4D9E-AAC8-A0BF2EEBAC37}" srcOrd="0" destOrd="0" parTransId="{1DA20F31-C7DB-404F-8A7E-56AF5F2D150A}" sibTransId="{FCB3F441-293C-4EB0-9B0C-FF87856CDCCA}"/>
    <dgm:cxn modelId="{51E6BFB6-96D8-4994-83E6-EAFE21221CDA}" type="presOf" srcId="{F2A895FB-2ADE-40D2-A4C4-09FF31FB2B07}" destId="{3E29661A-E00C-4C27-A491-CFCBBC99ABDC}" srcOrd="0" destOrd="0" presId="urn:microsoft.com/office/officeart/2005/8/layout/vList2"/>
    <dgm:cxn modelId="{A3582CC2-D33C-4234-B434-18CB769AFB8D}" type="presOf" srcId="{2D9A1216-08E0-4AA9-B6B0-F0F30DFA19BF}" destId="{0D9B4B6B-548E-443C-BAD4-A732106B0DE4}" srcOrd="0" destOrd="0" presId="urn:microsoft.com/office/officeart/2005/8/layout/vList2"/>
    <dgm:cxn modelId="{4ECBDFFB-4C53-418F-A285-7AFB8482403D}" srcId="{F2A895FB-2ADE-40D2-A4C4-09FF31FB2B07}" destId="{8BBBD55D-9D30-416C-B858-D75245D4EFB8}" srcOrd="3" destOrd="0" parTransId="{FF609039-BA88-430F-AD8F-F0E1A83FE8D9}" sibTransId="{1F8AFC7E-DE93-4106-B0FD-8302DB6D934F}"/>
    <dgm:cxn modelId="{AB3B0099-E9D5-4748-9D7D-84F6596B9F28}" type="presParOf" srcId="{3E29661A-E00C-4C27-A491-CFCBBC99ABDC}" destId="{764A8C17-52A2-4EE4-9AB7-1B4E5E0F3598}" srcOrd="0" destOrd="0" presId="urn:microsoft.com/office/officeart/2005/8/layout/vList2"/>
    <dgm:cxn modelId="{87B870F7-E129-4D5B-8FF3-BF61DCE1D295}" type="presParOf" srcId="{3E29661A-E00C-4C27-A491-CFCBBC99ABDC}" destId="{A0BF7EFD-E43A-468F-841D-E62DC4F22E38}" srcOrd="1" destOrd="0" presId="urn:microsoft.com/office/officeart/2005/8/layout/vList2"/>
    <dgm:cxn modelId="{0E2F4B1E-03C2-4919-B124-1819547BE513}" type="presParOf" srcId="{3E29661A-E00C-4C27-A491-CFCBBC99ABDC}" destId="{0D9B4B6B-548E-443C-BAD4-A732106B0DE4}" srcOrd="2" destOrd="0" presId="urn:microsoft.com/office/officeart/2005/8/layout/vList2"/>
    <dgm:cxn modelId="{1EF30DA2-551E-49DE-B629-EFE6DC95D6A9}" type="presParOf" srcId="{3E29661A-E00C-4C27-A491-CFCBBC99ABDC}" destId="{E2C19FE3-D0BD-4E4C-8BEC-151D08EF49FE}" srcOrd="3" destOrd="0" presId="urn:microsoft.com/office/officeart/2005/8/layout/vList2"/>
    <dgm:cxn modelId="{AB6E5BE9-A026-4F46-BE90-E39DF9994475}" type="presParOf" srcId="{3E29661A-E00C-4C27-A491-CFCBBC99ABDC}" destId="{EF5CF150-B1B3-43E3-9A80-893D7B29A4F2}" srcOrd="4" destOrd="0" presId="urn:microsoft.com/office/officeart/2005/8/layout/vList2"/>
    <dgm:cxn modelId="{A64F4667-DE71-4CBE-9A10-66483DADCD45}" type="presParOf" srcId="{3E29661A-E00C-4C27-A491-CFCBBC99ABDC}" destId="{4CA9BAED-4748-40DE-9821-2A3D70540B36}" srcOrd="5" destOrd="0" presId="urn:microsoft.com/office/officeart/2005/8/layout/vList2"/>
    <dgm:cxn modelId="{9702FCDE-300B-4F91-B68F-6EC5E4F3B6C3}" type="presParOf" srcId="{3E29661A-E00C-4C27-A491-CFCBBC99ABDC}" destId="{2B0BF3C3-17B5-4A99-8C1D-0A2E6436FF4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841406-577D-48A3-A4EC-6B4E4264C47F}" type="doc">
      <dgm:prSet loTypeId="urn:microsoft.com/office/officeart/2005/8/layout/process2" loCatId="process" qsTypeId="urn:microsoft.com/office/officeart/2005/8/quickstyle/simple4" qsCatId="simple" csTypeId="urn:microsoft.com/office/officeart/2005/8/colors/accent5_2" csCatId="accent5"/>
      <dgm:spPr/>
      <dgm:t>
        <a:bodyPr/>
        <a:lstStyle/>
        <a:p>
          <a:endParaRPr lang="en-US"/>
        </a:p>
      </dgm:t>
    </dgm:pt>
    <dgm:pt modelId="{5B8286FA-B311-45D1-A45B-AA6368653A7A}" type="pres">
      <dgm:prSet presAssocID="{5D841406-577D-48A3-A4EC-6B4E4264C47F}" presName="linearFlow" presStyleCnt="0">
        <dgm:presLayoutVars>
          <dgm:resizeHandles val="exact"/>
        </dgm:presLayoutVars>
      </dgm:prSet>
      <dgm:spPr/>
    </dgm:pt>
  </dgm:ptLst>
  <dgm:cxnLst>
    <dgm:cxn modelId="{D0E741A7-710C-4DF4-8DB9-FB4875729CD9}" type="presOf" srcId="{5D841406-577D-48A3-A4EC-6B4E4264C47F}" destId="{5B8286FA-B311-45D1-A45B-AA6368653A7A}"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FA4C7-7918-4A1D-9FB6-09A9A5CE9FD7}">
      <dsp:nvSpPr>
        <dsp:cNvPr id="0" name=""/>
        <dsp:cNvSpPr/>
      </dsp:nvSpPr>
      <dsp:spPr>
        <a:xfrm>
          <a:off x="1190743" y="0"/>
          <a:ext cx="7832408" cy="4351338"/>
        </a:xfrm>
        <a:prstGeom prst="roundRect">
          <a:avLst>
            <a:gd name="adj" fmla="val 1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Coercive Control </a:t>
          </a:r>
          <a:endParaRPr lang="en-US" sz="3500" kern="1200" dirty="0"/>
        </a:p>
        <a:p>
          <a:pPr marL="228600" lvl="1" indent="-228600" algn="l" defTabSz="1200150">
            <a:lnSpc>
              <a:spcPct val="90000"/>
            </a:lnSpc>
            <a:spcBef>
              <a:spcPct val="0"/>
            </a:spcBef>
            <a:spcAft>
              <a:spcPct val="15000"/>
            </a:spcAft>
            <a:buChar char="•"/>
          </a:pPr>
          <a:r>
            <a:rPr lang="en-US" sz="2700" kern="1200" dirty="0"/>
            <a:t>is a pattern of </a:t>
          </a:r>
          <a:r>
            <a:rPr lang="en-US" sz="2700" kern="1200" dirty="0" err="1"/>
            <a:t>behaviour</a:t>
          </a:r>
          <a:r>
            <a:rPr lang="en-US" sz="2700" kern="1200" dirty="0"/>
            <a:t> used to regulate and dominate another person’s daily life </a:t>
          </a:r>
        </a:p>
        <a:p>
          <a:pPr marL="228600" lvl="1" indent="-228600" algn="l" defTabSz="1200150">
            <a:lnSpc>
              <a:spcPct val="90000"/>
            </a:lnSpc>
            <a:spcBef>
              <a:spcPct val="0"/>
            </a:spcBef>
            <a:spcAft>
              <a:spcPct val="15000"/>
            </a:spcAft>
            <a:buChar char="•"/>
          </a:pPr>
          <a:r>
            <a:rPr lang="en-US" sz="2700" kern="1200" dirty="0"/>
            <a:t>can take many forms, including undermining your confidence and relationships with others, limiting your ability to access money and support, and monitoring your communication and location</a:t>
          </a:r>
        </a:p>
        <a:p>
          <a:pPr marL="228600" lvl="1" indent="-228600" algn="l" defTabSz="1200150">
            <a:lnSpc>
              <a:spcPct val="90000"/>
            </a:lnSpc>
            <a:spcBef>
              <a:spcPct val="0"/>
            </a:spcBef>
            <a:spcAft>
              <a:spcPct val="15000"/>
            </a:spcAft>
            <a:buChar char="•"/>
          </a:pPr>
          <a:r>
            <a:rPr lang="en-US" sz="2700" kern="1200"/>
            <a:t>is an early indicator that a relationship will escalate to physical violence and even homicide</a:t>
          </a:r>
        </a:p>
      </dsp:txBody>
      <dsp:txXfrm>
        <a:off x="1318189" y="127446"/>
        <a:ext cx="7577516" cy="4096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8C9A7-3678-4A59-B6CC-F4C62DA1E4EA}">
      <dsp:nvSpPr>
        <dsp:cNvPr id="0" name=""/>
        <dsp:cNvSpPr/>
      </dsp:nvSpPr>
      <dsp:spPr>
        <a:xfrm>
          <a:off x="1283" y="507350"/>
          <a:ext cx="4505585" cy="2861046"/>
        </a:xfrm>
        <a:prstGeom prst="roundRect">
          <a:avLst>
            <a:gd name="adj" fmla="val 10000"/>
          </a:avLst>
        </a:prstGeom>
        <a:solidFill>
          <a:srgbClr val="505C74"/>
        </a:solidFill>
        <a:ln>
          <a:noFill/>
        </a:ln>
        <a:effectLst/>
      </dsp:spPr>
      <dsp:style>
        <a:lnRef idx="0">
          <a:scrgbClr r="0" g="0" b="0"/>
        </a:lnRef>
        <a:fillRef idx="3">
          <a:scrgbClr r="0" g="0" b="0"/>
        </a:fillRef>
        <a:effectRef idx="2">
          <a:scrgbClr r="0" g="0" b="0"/>
        </a:effectRef>
        <a:fontRef idx="minor">
          <a:schemeClr val="lt1"/>
        </a:fontRef>
      </dsp:style>
    </dsp:sp>
    <dsp:sp modelId="{9E98D8AE-2CF0-4C49-BD7E-AF7F5E97C1EF}">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threat of using these intimate images was specifically aimed to humiliate, intimidate or coerce the mother into settling this matter.  The threat of using these intimate images of the mother at trial perpetuated the father’s ability to attempt to control, coerce or intimidate her.” </a:t>
          </a:r>
        </a:p>
      </dsp:txBody>
      <dsp:txXfrm>
        <a:off x="585701" y="1066737"/>
        <a:ext cx="4337991" cy="2693452"/>
      </dsp:txXfrm>
    </dsp:sp>
    <dsp:sp modelId="{7C29D354-9036-4399-A214-4B14F7225DFD}">
      <dsp:nvSpPr>
        <dsp:cNvPr id="0" name=""/>
        <dsp:cNvSpPr/>
      </dsp:nvSpPr>
      <dsp:spPr>
        <a:xfrm>
          <a:off x="5508110" y="507350"/>
          <a:ext cx="4505585" cy="2861046"/>
        </a:xfrm>
        <a:prstGeom prst="roundRect">
          <a:avLst>
            <a:gd name="adj" fmla="val 10000"/>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sp>
    <dsp:sp modelId="{DF0957BA-9C59-46D2-8591-EA01D1F2C045}">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 conclude that the father’s conduct in attempting to utilize these intimate images in this fashion is conduct that reasonably, in all the circumstances, constitutes psychological or emotional abuse and therefore, is domestic violence.”  </a:t>
          </a:r>
        </a:p>
      </dsp:txBody>
      <dsp:txXfrm>
        <a:off x="6092527" y="1066737"/>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A8C17-52A2-4EE4-9AB7-1B4E5E0F3598}">
      <dsp:nvSpPr>
        <dsp:cNvPr id="0" name=""/>
        <dsp:cNvSpPr/>
      </dsp:nvSpPr>
      <dsp:spPr>
        <a:xfrm>
          <a:off x="0" y="31385"/>
          <a:ext cx="6828148" cy="15456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“…knew his conduct was not welcome and caused fear but demonstrated a disregard and callousness that is stalking and domestic violence” </a:t>
          </a:r>
        </a:p>
      </dsp:txBody>
      <dsp:txXfrm>
        <a:off x="75451" y="106836"/>
        <a:ext cx="6677246" cy="1394725"/>
      </dsp:txXfrm>
    </dsp:sp>
    <dsp:sp modelId="{0D9B4B6B-548E-443C-BAD4-A732106B0DE4}">
      <dsp:nvSpPr>
        <dsp:cNvPr id="0" name=""/>
        <dsp:cNvSpPr/>
      </dsp:nvSpPr>
      <dsp:spPr>
        <a:xfrm>
          <a:off x="0" y="1628852"/>
          <a:ext cx="6828148" cy="15456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“…has used the internet to cause fear and anxiety. His refusal to refrain from posting derogatory and aggressive posts referencing Ms. Mitchell, even </a:t>
          </a:r>
          <a:r>
            <a:rPr lang="en-US" sz="1800" u="none" kern="1200" dirty="0"/>
            <a:t>when not using her name</a:t>
          </a:r>
          <a:r>
            <a:rPr lang="en-US" sz="1800" kern="1200" dirty="0"/>
            <a:t>, are a clear attempt to intimidate and coerce Ms. Mitchell which is also stalking”</a:t>
          </a:r>
        </a:p>
      </dsp:txBody>
      <dsp:txXfrm>
        <a:off x="75451" y="1704303"/>
        <a:ext cx="6677246" cy="1394725"/>
      </dsp:txXfrm>
    </dsp:sp>
    <dsp:sp modelId="{EF5CF150-B1B3-43E3-9A80-893D7B29A4F2}">
      <dsp:nvSpPr>
        <dsp:cNvPr id="0" name=""/>
        <dsp:cNvSpPr/>
      </dsp:nvSpPr>
      <dsp:spPr>
        <a:xfrm>
          <a:off x="0" y="3226320"/>
          <a:ext cx="6828148" cy="15456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“…has attempted, by intimidation of Ms. Mitchell, to achieve his litigation goal. This intimidation, with the use of threats and his general conduct, I find does constitute domestic violence and stalking"</a:t>
          </a:r>
        </a:p>
      </dsp:txBody>
      <dsp:txXfrm>
        <a:off x="75451" y="3301771"/>
        <a:ext cx="6677246" cy="1394725"/>
      </dsp:txXfrm>
    </dsp:sp>
    <dsp:sp modelId="{2B0BF3C3-17B5-4A99-8C1D-0A2E6436FF42}">
      <dsp:nvSpPr>
        <dsp:cNvPr id="0" name=""/>
        <dsp:cNvSpPr/>
      </dsp:nvSpPr>
      <dsp:spPr>
        <a:xfrm>
          <a:off x="0" y="4823787"/>
          <a:ext cx="6828148" cy="15456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“…persistent refusal to stay away from the respondent, to refuse to stay away from her current spouse, their children, and to refrain from taking photos and videos at exchanges, all of this conduct is an attempt to intimidate and coerce Ms. Mitchell to agree to his requests in the ongoing litigation”</a:t>
          </a:r>
        </a:p>
      </dsp:txBody>
      <dsp:txXfrm>
        <a:off x="75451" y="4899238"/>
        <a:ext cx="6677246" cy="13947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8AF4E-E6D1-41CC-BF69-80B452726AB4}"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3870A-0AE3-4185-85AB-1FC58279025F}" type="slidenum">
              <a:rPr lang="en-US" smtClean="0"/>
              <a:t>‹#›</a:t>
            </a:fld>
            <a:endParaRPr lang="en-US"/>
          </a:p>
        </p:txBody>
      </p:sp>
    </p:spTree>
    <p:extLst>
      <p:ext uri="{BB962C8B-B14F-4D97-AF65-F5344CB8AC3E}">
        <p14:creationId xmlns:p14="http://schemas.microsoft.com/office/powerpoint/2010/main" val="115957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2992-2F9B-B5A5-E6D2-325BFFFA5C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9A9627-D5D8-9EC4-13C4-D171C6ED1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FDCE94-DE14-FC31-FE87-F1910E6AE868}"/>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AB65887E-D9AC-48C8-0B25-C34111034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34AB0-2C7A-DDC6-0235-570118A2FFDF}"/>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99605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0AD4-B1A6-D6CE-91BE-A30F97C43A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0030EB-A9CE-D00A-B00C-FC23BFC33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7D48D-DDA3-0C3C-3C59-F999A127D5B2}"/>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EAB8DBB6-FF54-0E44-C285-46B447FA8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BE33A-2B5B-336B-998F-E6BEBCBADE84}"/>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157851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50340-29CF-25C0-2686-BFE1EFE71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7DD5A-AF7C-A54C-0969-B6D409A3C5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26DB1-ECF9-24EF-8A5E-EC8031B8C169}"/>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8871630A-37AD-376A-72DA-EDEF5FB36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8BC6F-F2C3-7541-E4DF-2E4F9B5C5E26}"/>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75643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846692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1195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2196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5216-F4BE-0087-7C3E-ED613462B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CACBC-C10D-1798-1349-2F7276C107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0DF24-35C9-47A5-3121-AD912D8E856D}"/>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667EEEC2-A731-E16D-C99D-F3BD6BBC5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70CE3-F99A-8C99-9B72-CA33D8977EB9}"/>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43448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26A8-F77D-AE87-7592-7CA41E0B1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2DF4A-01EA-FC61-B48B-65821DA833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3A7F3-7EF6-042A-91BD-7F1C9AA95845}"/>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C080BFAC-8975-5ABA-3E39-A21FBE71E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0DEEB-1098-877B-B767-F34FE2B442C2}"/>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18215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BD01-EA70-A325-AD8D-34318B7E0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32E5F-BA84-B6DB-5065-C92FEC07A9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05AE7-FA7F-BF29-8291-02D89EEC4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BD818-3482-0ACB-80C4-3187BDEE404F}"/>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6" name="Footer Placeholder 5">
            <a:extLst>
              <a:ext uri="{FF2B5EF4-FFF2-40B4-BE49-F238E27FC236}">
                <a16:creationId xmlns:a16="http://schemas.microsoft.com/office/drawing/2014/main" id="{DEDA2F91-A732-EE09-B5B7-3965DCC2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400F2-1611-1852-A118-F97BA7386225}"/>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27008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2413D-D8B5-B4D7-2F71-5F45457936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F89763-785A-D786-2B93-5DDC32876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D2A8B2-6E03-AC6C-5EE1-8F6CAB985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D63A9-B68A-9ABB-7EF1-FF3F9D07A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C9C05-9FF0-90A4-F7D2-F54D51B5E5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A6BB9E-DFF2-0F32-4112-4FA7B172EE5C}"/>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8" name="Footer Placeholder 7">
            <a:extLst>
              <a:ext uri="{FF2B5EF4-FFF2-40B4-BE49-F238E27FC236}">
                <a16:creationId xmlns:a16="http://schemas.microsoft.com/office/drawing/2014/main" id="{A38C5F93-9D36-97B0-0754-33B79DA7F4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0AD560-79DA-0D5F-B64D-67D37D547136}"/>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46091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6008-B022-DC12-C07D-5372BACE1C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B9ED3-83FE-9ADF-A96D-D075CB6BC5F0}"/>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4" name="Footer Placeholder 3">
            <a:extLst>
              <a:ext uri="{FF2B5EF4-FFF2-40B4-BE49-F238E27FC236}">
                <a16:creationId xmlns:a16="http://schemas.microsoft.com/office/drawing/2014/main" id="{B53E9C48-30F1-77A7-2E8B-B0F0ACDD0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BB1ACD-9EEE-5183-6290-C1937BD1C83E}"/>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254089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B4EDF-94D9-34FB-79E7-0B5E1F6562B1}"/>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3" name="Footer Placeholder 2">
            <a:extLst>
              <a:ext uri="{FF2B5EF4-FFF2-40B4-BE49-F238E27FC236}">
                <a16:creationId xmlns:a16="http://schemas.microsoft.com/office/drawing/2014/main" id="{264EAA44-597A-8DBD-14A7-6B59E0794B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AA7EDB-4C89-33B5-B4F9-41B256643A40}"/>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361014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7070-167F-7180-354E-470EBB096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F38CE4-AF3F-10FE-63BA-60444372A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A0AC8-161F-648A-D1AD-EDAA73634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47492-6715-32E9-9189-A29E78145B07}"/>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6" name="Footer Placeholder 5">
            <a:extLst>
              <a:ext uri="{FF2B5EF4-FFF2-40B4-BE49-F238E27FC236}">
                <a16:creationId xmlns:a16="http://schemas.microsoft.com/office/drawing/2014/main" id="{A595C84B-46E6-FF1E-5FF3-5919FD28B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1CDCA-28DF-4DD4-0E33-9F83E0B821F1}"/>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232500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8E01-DAE9-A27C-E040-3E2E96C43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EBA64-8B39-D114-E6BE-E3C8C12D3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BE860-E1E5-5DF8-DE67-A8770EEF1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7C9BE-C2AF-B68F-9B50-AD4D5AE68434}"/>
              </a:ext>
            </a:extLst>
          </p:cNvPr>
          <p:cNvSpPr>
            <a:spLocks noGrp="1"/>
          </p:cNvSpPr>
          <p:nvPr>
            <p:ph type="dt" sz="half" idx="10"/>
          </p:nvPr>
        </p:nvSpPr>
        <p:spPr/>
        <p:txBody>
          <a:bodyPr/>
          <a:lstStyle/>
          <a:p>
            <a:fld id="{E4795887-5EAA-41A3-9966-5FFAAF81DB04}" type="datetimeFigureOut">
              <a:rPr lang="en-US" smtClean="0"/>
              <a:t>5/25/2023</a:t>
            </a:fld>
            <a:endParaRPr lang="en-US"/>
          </a:p>
        </p:txBody>
      </p:sp>
      <p:sp>
        <p:nvSpPr>
          <p:cNvPr id="6" name="Footer Placeholder 5">
            <a:extLst>
              <a:ext uri="{FF2B5EF4-FFF2-40B4-BE49-F238E27FC236}">
                <a16:creationId xmlns:a16="http://schemas.microsoft.com/office/drawing/2014/main" id="{F7205014-AD94-C470-430A-3A374482A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FD3EF-F688-F8CC-4368-14B6E7129698}"/>
              </a:ext>
            </a:extLst>
          </p:cNvPr>
          <p:cNvSpPr>
            <a:spLocks noGrp="1"/>
          </p:cNvSpPr>
          <p:nvPr>
            <p:ph type="sldNum" sz="quarter" idx="12"/>
          </p:nvPr>
        </p:nvSpPr>
        <p:spPr/>
        <p:txBody>
          <a:bodyPr/>
          <a:lstStyle/>
          <a:p>
            <a:fld id="{5A901FEF-5728-4B1D-B6C8-BA1357EC2121}" type="slidenum">
              <a:rPr lang="en-US" smtClean="0"/>
              <a:t>‹#›</a:t>
            </a:fld>
            <a:endParaRPr lang="en-US"/>
          </a:p>
        </p:txBody>
      </p:sp>
    </p:spTree>
    <p:extLst>
      <p:ext uri="{BB962C8B-B14F-4D97-AF65-F5344CB8AC3E}">
        <p14:creationId xmlns:p14="http://schemas.microsoft.com/office/powerpoint/2010/main" val="183393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E40E0-F54B-67A2-CDE1-2A5C8DA00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D848EF-0F6D-099F-B92B-70D614B44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81C7D-7FCF-F22B-9A7A-C921F36A5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795887-5EAA-41A3-9966-5FFAAF81DB04}" type="datetimeFigureOut">
              <a:rPr lang="en-US" smtClean="0"/>
              <a:t>5/25/2023</a:t>
            </a:fld>
            <a:endParaRPr lang="en-US"/>
          </a:p>
        </p:txBody>
      </p:sp>
      <p:sp>
        <p:nvSpPr>
          <p:cNvPr id="5" name="Footer Placeholder 4">
            <a:extLst>
              <a:ext uri="{FF2B5EF4-FFF2-40B4-BE49-F238E27FC236}">
                <a16:creationId xmlns:a16="http://schemas.microsoft.com/office/drawing/2014/main" id="{31607FC5-9FB4-0313-D88A-73A42FD3B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BBCD89-473F-41D1-2C3D-9516B39F2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01FEF-5728-4B1D-B6C8-BA1357EC2121}" type="slidenum">
              <a:rPr lang="en-US" smtClean="0"/>
              <a:t>‹#›</a:t>
            </a:fld>
            <a:endParaRPr lang="en-US"/>
          </a:p>
        </p:txBody>
      </p:sp>
    </p:spTree>
    <p:extLst>
      <p:ext uri="{BB962C8B-B14F-4D97-AF65-F5344CB8AC3E}">
        <p14:creationId xmlns:p14="http://schemas.microsoft.com/office/powerpoint/2010/main" val="3243330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je2ZCIsJH_AhVymYkEHUrlDGYQFnoECB0QAQ&amp;url=https%3A%2F%2Flaws.justice.gc.ca%2Feng%2Facts%2Fd-3.4%2FFullText.html&amp;usg=AOvVaw0wZT8bGWFQ2Ue8Gd2AI44Y"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manitoba.ca/OpenM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cad=rja&amp;uact=8&amp;ved=2ahUKEwje2ZCIsJH_AhVymYkEHUrlDGYQFnoECB0QAQ&amp;url=https%3A%2F%2Flaws.justice.gc.ca%2Feng%2Facts%2Fd-3.4%2FFullText.html&amp;usg=AOvVaw0wZT8bGWFQ2Ue8Gd2AI44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cad=rja&amp;uact=8&amp;ved=2ahUKEwje2ZCIsJH_AhVymYkEHUrlDGYQFnoECB0QAQ&amp;url=https%3A%2F%2Flaws.justice.gc.ca%2Feng%2Facts%2Fd-3.4%2FFullText.html&amp;usg=AOvVaw0wZT8bGWFQ2Ue8Gd2AI44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1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png"/><Relationship Id="rId4" Type="http://schemas.openxmlformats.org/officeDocument/2006/relationships/diagramQuickStyle" Target="../diagrams/quickStyle5.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www.communitylegal.mb.ca/programs/victims-of-intimate-partner-violence-project" TargetMode="External"/><Relationship Id="rId2" Type="http://schemas.openxmlformats.org/officeDocument/2006/relationships/hyperlink" Target="mailto:ipvlawinfo@communitylegal.mb.ca"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manitoba.ca/OpenMB"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4.xml"/><Relationship Id="rId6" Type="http://schemas.openxmlformats.org/officeDocument/2006/relationships/hyperlink" Target="https://www.manitoba.ca/OpenMB" TargetMode="External"/><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www.manitoba.ca/OpenMB"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je2ZCIsJH_AhVymYkEHUrlDGYQFnoECB0QAQ&amp;url=https%3A%2F%2Flaws.justice.gc.ca%2Feng%2Facts%2Fd-3.4%2FFullText.html&amp;usg=AOvVaw0wZT8bGWFQ2Ue8Gd2AI44Y"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je2ZCIsJH_AhVymYkEHUrlDGYQFnoECB0QAQ&amp;url=https%3A%2F%2Flaws.justice.gc.ca%2Feng%2Facts%2Fd-3.4%2FFullText.html&amp;usg=AOvVaw0wZT8bGWFQ2Ue8Gd2AI44Y"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4A316CE3-32C4-B98D-18B9-25EE72AF95CF}"/>
              </a:ext>
            </a:extLst>
          </p:cNvPr>
          <p:cNvGraphicFramePr/>
          <p:nvPr>
            <p:extLst>
              <p:ext uri="{D42A27DB-BD31-4B8C-83A1-F6EECF244321}">
                <p14:modId xmlns:p14="http://schemas.microsoft.com/office/powerpoint/2010/main" val="2922972219"/>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Woman looking up">
            <a:extLst>
              <a:ext uri="{FF2B5EF4-FFF2-40B4-BE49-F238E27FC236}">
                <a16:creationId xmlns:a16="http://schemas.microsoft.com/office/drawing/2014/main" id="{42F99DFF-0077-AD54-2C8A-F160A47F3235}"/>
              </a:ext>
            </a:extLst>
          </p:cNvPr>
          <p:cNvPicPr>
            <a:picLocks noChangeAspect="1"/>
          </p:cNvPicPr>
          <p:nvPr/>
        </p:nvPicPr>
        <p:blipFill rotWithShape="1">
          <a:blip r:embed="rId7">
            <a:grayscl/>
            <a:alphaModFix amt="86000"/>
            <a:extLst>
              <a:ext uri="{28A0092B-C50C-407E-A947-70E740481C1C}">
                <a14:useLocalDpi xmlns:a14="http://schemas.microsoft.com/office/drawing/2010/main" val="0"/>
              </a:ext>
            </a:extLst>
          </a:blip>
          <a:srcRect l="15364" t="-22882" r="30" b="30164"/>
          <a:stretch/>
        </p:blipFill>
        <p:spPr>
          <a:xfrm>
            <a:off x="0" y="-2295648"/>
            <a:ext cx="12192000" cy="9153648"/>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5F70CA42-589F-1434-58DC-ADE3E0BBA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15" y="153605"/>
            <a:ext cx="5130520" cy="1047071"/>
          </a:xfrm>
          <a:prstGeom prst="rect">
            <a:avLst/>
          </a:prstGeom>
        </p:spPr>
      </p:pic>
      <p:pic>
        <p:nvPicPr>
          <p:cNvPr id="10" name="Picture 9" descr="Logo, company name">
            <a:extLst>
              <a:ext uri="{FF2B5EF4-FFF2-40B4-BE49-F238E27FC236}">
                <a16:creationId xmlns:a16="http://schemas.microsoft.com/office/drawing/2014/main" id="{6BFD3F2C-60E0-5915-D26E-33EB26CFA1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4656" y="165848"/>
            <a:ext cx="1966343" cy="1047078"/>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18DA207A-F64B-2C93-FC94-AE2B983AB7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2920" y="178419"/>
            <a:ext cx="3959027" cy="1047078"/>
          </a:xfrm>
          <a:prstGeom prst="rect">
            <a:avLst/>
          </a:prstGeom>
        </p:spPr>
      </p:pic>
      <p:sp>
        <p:nvSpPr>
          <p:cNvPr id="12" name="Title 1">
            <a:extLst>
              <a:ext uri="{FF2B5EF4-FFF2-40B4-BE49-F238E27FC236}">
                <a16:creationId xmlns:a16="http://schemas.microsoft.com/office/drawing/2014/main" id="{790E11BC-E565-E16B-62AC-E7F811203D8E}"/>
              </a:ext>
            </a:extLst>
          </p:cNvPr>
          <p:cNvSpPr txBox="1">
            <a:spLocks/>
          </p:cNvSpPr>
          <p:nvPr/>
        </p:nvSpPr>
        <p:spPr>
          <a:xfrm>
            <a:off x="4754881" y="1911096"/>
            <a:ext cx="9421964" cy="18929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E5E5"/>
                </a:solidFill>
                <a:latin typeface="Bierstadt Display" panose="020B0004020202020204" pitchFamily="34" charset="0"/>
              </a:rPr>
              <a:t>Coercive Control</a:t>
            </a:r>
          </a:p>
        </p:txBody>
      </p:sp>
      <p:sp>
        <p:nvSpPr>
          <p:cNvPr id="13" name="TextBox 12">
            <a:extLst>
              <a:ext uri="{FF2B5EF4-FFF2-40B4-BE49-F238E27FC236}">
                <a16:creationId xmlns:a16="http://schemas.microsoft.com/office/drawing/2014/main" id="{F088CCED-AC57-080A-127A-27B61E70B00C}"/>
              </a:ext>
            </a:extLst>
          </p:cNvPr>
          <p:cNvSpPr txBox="1"/>
          <p:nvPr/>
        </p:nvSpPr>
        <p:spPr>
          <a:xfrm>
            <a:off x="3557235" y="6468062"/>
            <a:ext cx="5515677" cy="276999"/>
          </a:xfrm>
          <a:prstGeom prst="rect">
            <a:avLst/>
          </a:prstGeom>
          <a:noFill/>
        </p:spPr>
        <p:txBody>
          <a:bodyPr wrap="none" rtlCol="0">
            <a:spAutoFit/>
          </a:bodyPr>
          <a:lstStyle/>
          <a:p>
            <a:r>
              <a:rPr lang="en-US" sz="1200" dirty="0">
                <a:solidFill>
                  <a:schemeClr val="bg1"/>
                </a:solidFill>
              </a:rPr>
              <a:t>We gratefully acknowledge the financial support of the Department of Justice Canada</a:t>
            </a:r>
          </a:p>
        </p:txBody>
      </p:sp>
      <p:sp>
        <p:nvSpPr>
          <p:cNvPr id="14" name="Subtitle 2">
            <a:extLst>
              <a:ext uri="{FF2B5EF4-FFF2-40B4-BE49-F238E27FC236}">
                <a16:creationId xmlns:a16="http://schemas.microsoft.com/office/drawing/2014/main" id="{933BBD85-72E1-86C0-6EB3-430021A2C8F3}"/>
              </a:ext>
            </a:extLst>
          </p:cNvPr>
          <p:cNvSpPr txBox="1">
            <a:spLocks/>
          </p:cNvSpPr>
          <p:nvPr/>
        </p:nvSpPr>
        <p:spPr>
          <a:xfrm>
            <a:off x="3740392" y="4024470"/>
            <a:ext cx="7613408" cy="725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FFFFFF"/>
                </a:solidFill>
                <a:latin typeface="Bierstadt Display" panose="020B0004020202020204" pitchFamily="34" charset="0"/>
              </a:rPr>
              <a:t>Featuring Dr. Amber </a:t>
            </a:r>
            <a:r>
              <a:rPr lang="en-US" sz="2000" dirty="0" err="1">
                <a:solidFill>
                  <a:srgbClr val="FFFFFF"/>
                </a:solidFill>
                <a:latin typeface="Bierstadt Display" panose="020B0004020202020204" pitchFamily="34" charset="0"/>
              </a:rPr>
              <a:t>Merucci</a:t>
            </a:r>
            <a:r>
              <a:rPr lang="en-US" sz="2000" dirty="0">
                <a:solidFill>
                  <a:srgbClr val="FFFFFF"/>
                </a:solidFill>
                <a:latin typeface="Bierstadt Display" panose="020B0004020202020204" pitchFamily="34" charset="0"/>
              </a:rPr>
              <a:t> of the </a:t>
            </a:r>
          </a:p>
          <a:p>
            <a:pPr marL="0" indent="0" algn="ctr">
              <a:buNone/>
            </a:pPr>
            <a:r>
              <a:rPr lang="en-US" sz="2000" dirty="0">
                <a:solidFill>
                  <a:srgbClr val="FFFFFF"/>
                </a:solidFill>
                <a:latin typeface="Bierstadt Display" panose="020B0004020202020204" pitchFamily="34" charset="0"/>
              </a:rPr>
              <a:t>Manitoba Association of Women’s Shelters</a:t>
            </a:r>
          </a:p>
        </p:txBody>
      </p:sp>
    </p:spTree>
    <p:extLst>
      <p:ext uri="{BB962C8B-B14F-4D97-AF65-F5344CB8AC3E}">
        <p14:creationId xmlns:p14="http://schemas.microsoft.com/office/powerpoint/2010/main" val="324522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53" descr="Shape&#10;&#10;Description automatically generated">
            <a:extLst>
              <a:ext uri="{FF2B5EF4-FFF2-40B4-BE49-F238E27FC236}">
                <a16:creationId xmlns:a16="http://schemas.microsoft.com/office/drawing/2014/main" id="{2BF9E9D4-45CA-6BF3-E785-3671459D213E}"/>
              </a:ext>
            </a:extLst>
          </p:cNvPr>
          <p:cNvPicPr>
            <a:picLocks noChangeAspect="1"/>
          </p:cNvPicPr>
          <p:nvPr/>
        </p:nvPicPr>
        <p:blipFill rotWithShape="1">
          <a:blip r:embed="rId2">
            <a:alphaModFix amt="35000"/>
          </a:blip>
          <a:srcRect t="10000"/>
          <a:stretch/>
        </p:blipFill>
        <p:spPr>
          <a:xfrm>
            <a:off x="20" y="10"/>
            <a:ext cx="12191980" cy="6857990"/>
          </a:xfrm>
          <a:prstGeom prst="rect">
            <a:avLst/>
          </a:prstGeom>
        </p:spPr>
      </p:pic>
      <p:sp>
        <p:nvSpPr>
          <p:cNvPr id="3" name="Title 2">
            <a:extLst>
              <a:ext uri="{FF2B5EF4-FFF2-40B4-BE49-F238E27FC236}">
                <a16:creationId xmlns:a16="http://schemas.microsoft.com/office/drawing/2014/main" id="{C2BA9F58-5131-89E0-28E8-B47BC087C5AF}"/>
              </a:ext>
            </a:extLst>
          </p:cNvPr>
          <p:cNvSpPr>
            <a:spLocks noGrp="1"/>
          </p:cNvSpPr>
          <p:nvPr>
            <p:ph type="title"/>
          </p:nvPr>
        </p:nvSpPr>
        <p:spPr>
          <a:xfrm>
            <a:off x="1004046" y="1452282"/>
            <a:ext cx="10349753" cy="238406"/>
          </a:xfrm>
        </p:spPr>
        <p:txBody>
          <a:bodyPr vert="horz" lIns="91440" tIns="45720" rIns="91440" bIns="45720" rtlCol="0" anchor="ctr">
            <a:normAutofit fontScale="90000"/>
          </a:bodyPr>
          <a:lstStyle/>
          <a:p>
            <a:pPr marL="457200" marR="0" algn="l">
              <a:lnSpc>
                <a:spcPct val="107000"/>
              </a:lnSpc>
              <a:spcBef>
                <a:spcPts val="0"/>
              </a:spcBef>
              <a:spcAft>
                <a:spcPts val="800"/>
              </a:spcAft>
            </a:pP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t>In making a parenting order under the Divorce Act, the court must take into account only the best interests of the child(ren).</a:t>
            </a:r>
            <a:b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t>The Act lists factors to be taken into account in determining best interests.  </a:t>
            </a:r>
            <a:b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t>Family violence and its impact are factors:</a:t>
            </a:r>
            <a:br>
              <a:rPr lang="en-US" sz="2200"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sz="2200" dirty="0">
                <a:solidFill>
                  <a:schemeClr val="tx1"/>
                </a:solidFill>
              </a:rPr>
            </a:br>
            <a:r>
              <a:rPr lang="en-US" sz="2200" dirty="0">
                <a:solidFill>
                  <a:schemeClr val="tx1"/>
                </a:solidFill>
                <a:effectLst/>
                <a:latin typeface="+mn-lt"/>
                <a:ea typeface="Times New Roman" panose="02020603050405020304" pitchFamily="18" charset="0"/>
                <a:cs typeface="Times New Roman" panose="02020603050405020304" pitchFamily="18" charset="0"/>
              </a:rPr>
              <a:t>In considering the impact of any family violence under paragraph (3)(j), the court </a:t>
            </a:r>
            <a:r>
              <a:rPr lang="en-US" sz="2200" i="1" dirty="0">
                <a:solidFill>
                  <a:schemeClr val="tx1"/>
                </a:solidFill>
                <a:effectLst/>
                <a:latin typeface="+mn-lt"/>
                <a:ea typeface="Times New Roman" panose="02020603050405020304" pitchFamily="18" charset="0"/>
                <a:cs typeface="Times New Roman" panose="02020603050405020304" pitchFamily="18" charset="0"/>
              </a:rPr>
              <a:t>shall</a:t>
            </a:r>
            <a:r>
              <a:rPr lang="en-US" sz="2200" dirty="0">
                <a:solidFill>
                  <a:schemeClr val="tx1"/>
                </a:solidFill>
                <a:effectLst/>
                <a:latin typeface="+mn-lt"/>
                <a:ea typeface="Times New Roman" panose="02020603050405020304" pitchFamily="18" charset="0"/>
                <a:cs typeface="Times New Roman" panose="02020603050405020304" pitchFamily="18" charset="0"/>
              </a:rPr>
              <a:t> take the following into account:</a:t>
            </a:r>
            <a:br>
              <a:rPr lang="en-US" sz="2200" dirty="0">
                <a:solidFill>
                  <a:schemeClr val="tx1"/>
                </a:solidFill>
                <a:effectLst/>
                <a:latin typeface="+mn-lt"/>
                <a:ea typeface="Times New Roman" panose="02020603050405020304" pitchFamily="18" charset="0"/>
                <a:cs typeface="Times New Roman" panose="02020603050405020304" pitchFamily="18" charset="0"/>
              </a:rPr>
            </a:br>
            <a:r>
              <a:rPr lang="en-US" sz="2700" dirty="0">
                <a:solidFill>
                  <a:schemeClr val="tx1"/>
                </a:solidFill>
                <a:effectLst/>
                <a:latin typeface="+mn-lt"/>
                <a:ea typeface="Times New Roman" panose="02020603050405020304" pitchFamily="18" charset="0"/>
                <a:cs typeface="Times New Roman" panose="02020603050405020304" pitchFamily="18" charset="0"/>
              </a:rPr>
              <a:t>…</a:t>
            </a:r>
            <a:br>
              <a:rPr lang="en-US" sz="2700" dirty="0">
                <a:solidFill>
                  <a:schemeClr val="tx1"/>
                </a:solidFill>
                <a:effectLst/>
                <a:latin typeface="+mn-lt"/>
                <a:ea typeface="Calibri" panose="020F0502020204030204" pitchFamily="34" charset="0"/>
                <a:cs typeface="Times New Roman" panose="02020603050405020304" pitchFamily="18" charset="0"/>
              </a:rPr>
            </a:br>
            <a:r>
              <a:rPr lang="en-US" sz="2700" dirty="0">
                <a:solidFill>
                  <a:schemeClr val="tx1"/>
                </a:solidFill>
                <a:effectLst/>
                <a:latin typeface="+mn-lt"/>
                <a:ea typeface="Times New Roman" panose="02020603050405020304" pitchFamily="18" charset="0"/>
                <a:cs typeface="Times New Roman" panose="02020603050405020304" pitchFamily="18" charset="0"/>
              </a:rPr>
              <a:t>(b) whether there is a pattern of </a:t>
            </a:r>
            <a:r>
              <a:rPr lang="en-US" sz="2700" b="1" dirty="0">
                <a:solidFill>
                  <a:schemeClr val="tx1"/>
                </a:solidFill>
                <a:effectLst/>
                <a:latin typeface="+mn-lt"/>
                <a:ea typeface="Times New Roman" panose="02020603050405020304" pitchFamily="18" charset="0"/>
                <a:cs typeface="Times New Roman" panose="02020603050405020304" pitchFamily="18" charset="0"/>
              </a:rPr>
              <a:t>coercive and controlling </a:t>
            </a:r>
            <a:r>
              <a:rPr lang="en-US" sz="2700" b="1" dirty="0" err="1">
                <a:solidFill>
                  <a:schemeClr val="tx1"/>
                </a:solidFill>
                <a:effectLst/>
                <a:latin typeface="+mn-lt"/>
                <a:ea typeface="Times New Roman" panose="02020603050405020304" pitchFamily="18" charset="0"/>
                <a:cs typeface="Times New Roman" panose="02020603050405020304" pitchFamily="18" charset="0"/>
              </a:rPr>
              <a:t>behaviour</a:t>
            </a:r>
            <a:r>
              <a:rPr lang="en-US" sz="2700" b="1" dirty="0">
                <a:solidFill>
                  <a:schemeClr val="tx1"/>
                </a:solidFill>
                <a:effectLst/>
                <a:latin typeface="+mn-lt"/>
                <a:ea typeface="Times New Roman" panose="02020603050405020304" pitchFamily="18" charset="0"/>
                <a:cs typeface="Times New Roman" panose="02020603050405020304" pitchFamily="18" charset="0"/>
              </a:rPr>
              <a:t> </a:t>
            </a:r>
            <a:r>
              <a:rPr lang="en-US" sz="2700" dirty="0">
                <a:solidFill>
                  <a:schemeClr val="tx1"/>
                </a:solidFill>
                <a:effectLst/>
                <a:latin typeface="+mn-lt"/>
                <a:ea typeface="Times New Roman" panose="02020603050405020304" pitchFamily="18" charset="0"/>
                <a:cs typeface="Times New Roman" panose="02020603050405020304" pitchFamily="18" charset="0"/>
              </a:rPr>
              <a:t>in relation to a family member</a:t>
            </a:r>
            <a:r>
              <a:rPr lang="en-US" sz="2700" dirty="0">
                <a:solidFill>
                  <a:schemeClr val="tx1"/>
                </a:solidFill>
                <a:effectLst/>
                <a:ea typeface="Times New Roman" panose="02020603050405020304" pitchFamily="18" charset="0"/>
                <a:cs typeface="Times New Roman" panose="02020603050405020304" pitchFamily="18" charset="0"/>
              </a:rPr>
              <a:t>;*</a:t>
            </a:r>
            <a:br>
              <a:rPr lang="en-US" sz="2700" dirty="0">
                <a:solidFill>
                  <a:schemeClr val="tx1"/>
                </a:solidFill>
                <a:effectLst/>
                <a:ea typeface="Calibri" panose="020F0502020204030204" pitchFamily="34" charset="0"/>
                <a:cs typeface="Times New Roman" panose="02020603050405020304" pitchFamily="18" charset="0"/>
              </a:rPr>
            </a:br>
            <a:br>
              <a:rPr lang="en-US" sz="2200" dirty="0">
                <a:solidFill>
                  <a:schemeClr val="tx1"/>
                </a:solidFill>
              </a:rPr>
            </a:br>
            <a:endParaRPr lang="en-US" sz="2200" dirty="0">
              <a:solidFill>
                <a:schemeClr val="tx1"/>
              </a:solidFill>
            </a:endParaRPr>
          </a:p>
        </p:txBody>
      </p:sp>
      <p:sp>
        <p:nvSpPr>
          <p:cNvPr id="6" name="TextBox 5">
            <a:extLst>
              <a:ext uri="{FF2B5EF4-FFF2-40B4-BE49-F238E27FC236}">
                <a16:creationId xmlns:a16="http://schemas.microsoft.com/office/drawing/2014/main" id="{1FEAE7EC-663E-0247-9FA6-71A316CAF674}"/>
              </a:ext>
            </a:extLst>
          </p:cNvPr>
          <p:cNvSpPr txBox="1"/>
          <p:nvPr/>
        </p:nvSpPr>
        <p:spPr>
          <a:xfrm>
            <a:off x="838200" y="1825625"/>
            <a:ext cx="10515600" cy="4351338"/>
          </a:xfrm>
          <a:prstGeom prst="rect">
            <a:avLst/>
          </a:prstGeom>
        </p:spPr>
        <p:txBody>
          <a:bodyPr vert="horz" lIns="91440" tIns="45720" rIns="91440" bIns="45720" rtlCol="0">
            <a:normAutofit/>
          </a:bodyPr>
          <a:lstStyle/>
          <a:p>
            <a:pPr marR="0" lvl="0" indent="-228600">
              <a:lnSpc>
                <a:spcPct val="90000"/>
              </a:lnSpc>
              <a:spcAft>
                <a:spcPts val="600"/>
              </a:spcAft>
              <a:buSzPts val="1000"/>
              <a:buFont typeface="Arial" panose="020B0604020202020204" pitchFamily="34" charset="0"/>
              <a:buChar char="•"/>
              <a:tabLst>
                <a:tab pos="457200" algn="l"/>
              </a:tabLst>
            </a:pPr>
            <a:endParaRPr lang="en-US" sz="1300" dirty="0">
              <a:solidFill>
                <a:srgbClr val="FFFFFF"/>
              </a:solidFill>
            </a:endParaRP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6B786C7-B8F9-4072-AAAA-17258464D730}" type="slidenum">
              <a:rPr lang="en-US" smtClean="0">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
        <p:nvSpPr>
          <p:cNvPr id="5" name="TextBox 4">
            <a:extLst>
              <a:ext uri="{FF2B5EF4-FFF2-40B4-BE49-F238E27FC236}">
                <a16:creationId xmlns:a16="http://schemas.microsoft.com/office/drawing/2014/main" id="{5DE6659B-1D16-1775-FCAE-C6D93C8BDD84}"/>
              </a:ext>
            </a:extLst>
          </p:cNvPr>
          <p:cNvSpPr txBox="1"/>
          <p:nvPr/>
        </p:nvSpPr>
        <p:spPr>
          <a:xfrm>
            <a:off x="4181708" y="5869511"/>
            <a:ext cx="4326673" cy="338554"/>
          </a:xfrm>
          <a:prstGeom prst="rect">
            <a:avLst/>
          </a:prstGeom>
          <a:noFill/>
        </p:spPr>
        <p:txBody>
          <a:bodyPr wrap="square" rtlCol="0">
            <a:spAutoFit/>
          </a:bodyPr>
          <a:lstStyle/>
          <a:p>
            <a:r>
              <a:rPr lang="en-US" sz="1600" b="1" dirty="0">
                <a:solidFill>
                  <a:srgbClr val="FFE5E5"/>
                </a:solidFill>
                <a:effectLst/>
                <a:hlinkClick r:id="rId3">
                  <a:extLst>
                    <a:ext uri="{A12FA001-AC4F-418D-AE19-62706E023703}">
                      <ahyp:hlinkClr xmlns:ahyp="http://schemas.microsoft.com/office/drawing/2018/hyperlinkcolor" val="tx"/>
                    </a:ext>
                  </a:extLst>
                </a:hlinkClick>
              </a:rPr>
              <a:t>Divorce Act (RSC , 1985, c. 3 (2nd Supp.))</a:t>
            </a:r>
          </a:p>
        </p:txBody>
      </p:sp>
      <p:sp>
        <p:nvSpPr>
          <p:cNvPr id="7" name="TextBox 6">
            <a:extLst>
              <a:ext uri="{FF2B5EF4-FFF2-40B4-BE49-F238E27FC236}">
                <a16:creationId xmlns:a16="http://schemas.microsoft.com/office/drawing/2014/main" id="{E993D2B2-C579-6E7D-0806-5E99BDB54C80}"/>
              </a:ext>
            </a:extLst>
          </p:cNvPr>
          <p:cNvSpPr txBox="1"/>
          <p:nvPr/>
        </p:nvSpPr>
        <p:spPr>
          <a:xfrm>
            <a:off x="2725870" y="6176963"/>
            <a:ext cx="8054572" cy="338554"/>
          </a:xfrm>
          <a:prstGeom prst="rect">
            <a:avLst/>
          </a:prstGeom>
          <a:noFill/>
        </p:spPr>
        <p:txBody>
          <a:bodyPr wrap="square" rtlCol="0">
            <a:spAutoFit/>
          </a:bodyPr>
          <a:lstStyle/>
          <a:p>
            <a:r>
              <a:rPr lang="en-US" sz="1600" dirty="0">
                <a:solidFill>
                  <a:srgbClr val="FFE5E5"/>
                </a:solidFill>
              </a:rPr>
              <a:t>*reproduced without affiliation with or endorsement by the Government of Canada</a:t>
            </a:r>
          </a:p>
        </p:txBody>
      </p:sp>
    </p:spTree>
    <p:extLst>
      <p:ext uri="{BB962C8B-B14F-4D97-AF65-F5344CB8AC3E}">
        <p14:creationId xmlns:p14="http://schemas.microsoft.com/office/powerpoint/2010/main" val="38620853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3068C1-4A83-7E0C-7E2E-03FDCB733EF8}"/>
              </a:ext>
            </a:extLst>
          </p:cNvPr>
          <p:cNvSpPr txBox="1"/>
          <p:nvPr/>
        </p:nvSpPr>
        <p:spPr>
          <a:xfrm>
            <a:off x="1263193" y="2187019"/>
            <a:ext cx="9596485" cy="4169330"/>
          </a:xfrm>
          <a:prstGeom prst="rect">
            <a:avLst/>
          </a:prstGeom>
        </p:spPr>
        <p:txBody>
          <a:bodyPr vert="horz" lIns="91440" tIns="45720" rIns="91440" bIns="45720" rtlCol="0" anchor="ctr">
            <a:normAutofit/>
          </a:bodyPr>
          <a:lstStyle/>
          <a:p>
            <a:pPr marR="0">
              <a:lnSpc>
                <a:spcPct val="90000"/>
              </a:lnSpc>
              <a:spcBef>
                <a:spcPts val="0"/>
              </a:spcBef>
              <a:spcAft>
                <a:spcPts val="600"/>
              </a:spcAft>
            </a:pPr>
            <a:r>
              <a:rPr lang="en-US" sz="2800" dirty="0">
                <a:solidFill>
                  <a:schemeClr val="tx1">
                    <a:alpha val="80000"/>
                  </a:schemeClr>
                </a:solidFill>
                <a:effectLst/>
              </a:rPr>
              <a:t>Statement of Lawyer:</a:t>
            </a:r>
          </a:p>
          <a:p>
            <a:pPr marR="0">
              <a:lnSpc>
                <a:spcPct val="90000"/>
              </a:lnSpc>
              <a:spcBef>
                <a:spcPts val="0"/>
              </a:spcBef>
              <a:spcAft>
                <a:spcPts val="600"/>
              </a:spcAft>
            </a:pPr>
            <a:r>
              <a:rPr lang="en-US" sz="2800" dirty="0">
                <a:solidFill>
                  <a:schemeClr val="tx1">
                    <a:alpha val="80000"/>
                  </a:schemeClr>
                </a:solidFill>
                <a:effectLst/>
              </a:rPr>
              <a:t>I, </a:t>
            </a:r>
            <a:r>
              <a:rPr lang="en-US" sz="2800" u="sng" dirty="0">
                <a:solidFill>
                  <a:schemeClr val="tx1">
                    <a:alpha val="80000"/>
                  </a:schemeClr>
                </a:solidFill>
                <a:effectLst/>
              </a:rPr>
              <a:t>                                                  </a:t>
            </a:r>
            <a:r>
              <a:rPr lang="en-US" sz="2800" dirty="0">
                <a:solidFill>
                  <a:schemeClr val="tx1">
                    <a:alpha val="80000"/>
                  </a:schemeClr>
                </a:solidFill>
                <a:effectLst/>
              </a:rPr>
              <a:t>, the lawyer for </a:t>
            </a:r>
            <a:r>
              <a:rPr lang="en-US" sz="2800" u="sng" dirty="0">
                <a:solidFill>
                  <a:schemeClr val="tx1">
                    <a:alpha val="80000"/>
                  </a:schemeClr>
                </a:solidFill>
                <a:effectLst/>
              </a:rPr>
              <a:t>                                             </a:t>
            </a:r>
            <a:r>
              <a:rPr lang="en-US" sz="2800" dirty="0">
                <a:solidFill>
                  <a:schemeClr val="tx1">
                    <a:alpha val="80000"/>
                  </a:schemeClr>
                </a:solidFill>
                <a:effectLst/>
              </a:rPr>
              <a:t>, the petitioner, certify to this court that I have complied with the requirements of subsections 7.7(1) and 7.7(2) of the </a:t>
            </a:r>
            <a:r>
              <a:rPr lang="en-US" sz="2800" i="1" dirty="0">
                <a:solidFill>
                  <a:schemeClr val="tx1">
                    <a:alpha val="80000"/>
                  </a:schemeClr>
                </a:solidFill>
                <a:effectLst/>
              </a:rPr>
              <a:t>Divorce Act</a:t>
            </a:r>
            <a:r>
              <a:rPr lang="en-US" sz="2800" dirty="0">
                <a:solidFill>
                  <a:schemeClr val="tx1">
                    <a:alpha val="80000"/>
                  </a:schemeClr>
                </a:solidFill>
                <a:effectLst/>
              </a:rPr>
              <a:t> (Canada).</a:t>
            </a:r>
          </a:p>
          <a:p>
            <a:pPr marL="0" marR="0" indent="-228600">
              <a:lnSpc>
                <a:spcPct val="90000"/>
              </a:lnSpc>
              <a:spcBef>
                <a:spcPts val="0"/>
              </a:spcBef>
              <a:spcAft>
                <a:spcPts val="600"/>
              </a:spcAft>
              <a:buFont typeface="Arial" panose="020B0604020202020204" pitchFamily="34" charset="0"/>
              <a:buChar char="•"/>
            </a:pPr>
            <a:endParaRPr lang="en-US" sz="3200" dirty="0">
              <a:solidFill>
                <a:schemeClr val="tx1">
                  <a:alpha val="80000"/>
                </a:schemeClr>
              </a:solidFill>
              <a:effectLst/>
            </a:endParaRPr>
          </a:p>
          <a:p>
            <a:pPr marR="0">
              <a:lnSpc>
                <a:spcPct val="90000"/>
              </a:lnSpc>
              <a:spcBef>
                <a:spcPts val="0"/>
              </a:spcBef>
              <a:spcAft>
                <a:spcPts val="600"/>
              </a:spcAft>
            </a:pPr>
            <a:endParaRPr lang="en-US" sz="2000" dirty="0">
              <a:solidFill>
                <a:schemeClr val="tx1">
                  <a:alpha val="80000"/>
                </a:schemeClr>
              </a:solidFill>
              <a:effectLst/>
            </a:endParaRPr>
          </a:p>
        </p:txBody>
      </p:sp>
      <p:sp>
        <p:nvSpPr>
          <p:cNvPr id="2" name="TextBox 1">
            <a:extLst>
              <a:ext uri="{FF2B5EF4-FFF2-40B4-BE49-F238E27FC236}">
                <a16:creationId xmlns:a16="http://schemas.microsoft.com/office/drawing/2014/main" id="{52803EFD-1208-DA08-B03A-0B0E32077967}"/>
              </a:ext>
            </a:extLst>
          </p:cNvPr>
          <p:cNvSpPr txBox="1"/>
          <p:nvPr/>
        </p:nvSpPr>
        <p:spPr>
          <a:xfrm>
            <a:off x="1181302" y="501651"/>
            <a:ext cx="6947554" cy="584775"/>
          </a:xfrm>
          <a:prstGeom prst="rect">
            <a:avLst/>
          </a:prstGeom>
          <a:noFill/>
        </p:spPr>
        <p:txBody>
          <a:bodyPr wrap="square" rtlCol="0">
            <a:spAutoFit/>
          </a:bodyPr>
          <a:lstStyle/>
          <a:p>
            <a:r>
              <a:rPr lang="en-US" sz="3200" dirty="0">
                <a:solidFill>
                  <a:schemeClr val="bg1"/>
                </a:solidFill>
              </a:rPr>
              <a:t>Certification for Divorce Petition</a:t>
            </a:r>
          </a:p>
        </p:txBody>
      </p:sp>
      <p:sp>
        <p:nvSpPr>
          <p:cNvPr id="3" name="TextBox 2">
            <a:extLst>
              <a:ext uri="{FF2B5EF4-FFF2-40B4-BE49-F238E27FC236}">
                <a16:creationId xmlns:a16="http://schemas.microsoft.com/office/drawing/2014/main" id="{830731B9-B267-00DC-3EB8-5F734C046F9C}"/>
              </a:ext>
            </a:extLst>
          </p:cNvPr>
          <p:cNvSpPr txBox="1"/>
          <p:nvPr/>
        </p:nvSpPr>
        <p:spPr>
          <a:xfrm>
            <a:off x="1581863" y="6457678"/>
            <a:ext cx="9199756" cy="276999"/>
          </a:xfrm>
          <a:prstGeom prst="rect">
            <a:avLst/>
          </a:prstGeom>
          <a:noFill/>
        </p:spPr>
        <p:txBody>
          <a:bodyPr wrap="square" rtlCol="0">
            <a:spAutoFit/>
          </a:bodyPr>
          <a:lstStyle/>
          <a:p>
            <a:r>
              <a:rPr lang="en-US" sz="1200" dirty="0"/>
              <a:t>Contains information from the Manitoba government, licensed under the </a:t>
            </a:r>
            <a:r>
              <a:rPr lang="en-US" sz="1200" dirty="0" err="1"/>
              <a:t>OpenMB</a:t>
            </a:r>
            <a:r>
              <a:rPr lang="en-US" sz="1200" dirty="0"/>
              <a:t> Information and Data Use </a:t>
            </a:r>
            <a:r>
              <a:rPr lang="en-US" sz="1200" dirty="0" err="1"/>
              <a:t>Licence</a:t>
            </a:r>
            <a:r>
              <a:rPr lang="en-US" sz="1200" dirty="0"/>
              <a:t> (</a:t>
            </a:r>
            <a:r>
              <a:rPr lang="en-US" sz="1200" dirty="0">
                <a:hlinkClick r:id="rId2">
                  <a:extLst>
                    <a:ext uri="{A12FA001-AC4F-418D-AE19-62706E023703}">
                      <ahyp:hlinkClr xmlns:ahyp="http://schemas.microsoft.com/office/drawing/2018/hyperlinkcolor" val="tx"/>
                    </a:ext>
                  </a:extLst>
                </a:hlinkClick>
              </a:rPr>
              <a:t>Manitoba.ca/</a:t>
            </a:r>
            <a:r>
              <a:rPr lang="en-US" sz="1200" dirty="0" err="1">
                <a:hlinkClick r:id="rId2">
                  <a:extLst>
                    <a:ext uri="{A12FA001-AC4F-418D-AE19-62706E023703}">
                      <ahyp:hlinkClr xmlns:ahyp="http://schemas.microsoft.com/office/drawing/2018/hyperlinkcolor" val="tx"/>
                    </a:ext>
                  </a:extLst>
                </a:hlinkClick>
              </a:rPr>
              <a:t>OpenMB</a:t>
            </a:r>
            <a:r>
              <a:rPr lang="en-US" sz="1200" dirty="0"/>
              <a:t>)</a:t>
            </a:r>
          </a:p>
        </p:txBody>
      </p:sp>
    </p:spTree>
    <p:extLst>
      <p:ext uri="{BB962C8B-B14F-4D97-AF65-F5344CB8AC3E}">
        <p14:creationId xmlns:p14="http://schemas.microsoft.com/office/powerpoint/2010/main" val="360801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81FD34-D5E2-01F5-17A0-27B56D410FFD}"/>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400" kern="1200" dirty="0">
                <a:solidFill>
                  <a:srgbClr val="FFFFFF"/>
                </a:solidFill>
                <a:latin typeface="+mj-lt"/>
                <a:ea typeface="+mj-ea"/>
                <a:cs typeface="+mj-cs"/>
              </a:rPr>
              <a:t>The </a:t>
            </a:r>
          </a:p>
          <a:p>
            <a:pPr algn="r">
              <a:lnSpc>
                <a:spcPct val="90000"/>
              </a:lnSpc>
              <a:spcBef>
                <a:spcPct val="0"/>
              </a:spcBef>
              <a:spcAft>
                <a:spcPts val="600"/>
              </a:spcAft>
            </a:pPr>
            <a:r>
              <a:rPr lang="en-US" sz="4400" kern="1200" dirty="0">
                <a:solidFill>
                  <a:srgbClr val="FFFFFF"/>
                </a:solidFill>
                <a:latin typeface="+mj-lt"/>
                <a:ea typeface="+mj-ea"/>
                <a:cs typeface="+mj-cs"/>
              </a:rPr>
              <a:t>Divorce </a:t>
            </a:r>
          </a:p>
          <a:p>
            <a:pPr algn="r">
              <a:lnSpc>
                <a:spcPct val="90000"/>
              </a:lnSpc>
              <a:spcBef>
                <a:spcPct val="0"/>
              </a:spcBef>
              <a:spcAft>
                <a:spcPts val="600"/>
              </a:spcAft>
            </a:pPr>
            <a:r>
              <a:rPr lang="en-US" sz="4400" kern="1200" dirty="0">
                <a:solidFill>
                  <a:srgbClr val="FFFFFF"/>
                </a:solidFill>
                <a:latin typeface="+mj-lt"/>
                <a:ea typeface="+mj-ea"/>
                <a:cs typeface="+mj-cs"/>
              </a:rPr>
              <a:t>Act</a:t>
            </a:r>
          </a:p>
        </p:txBody>
      </p:sp>
      <p:sp>
        <p:nvSpPr>
          <p:cNvPr id="5" name="TextBox 4">
            <a:extLst>
              <a:ext uri="{FF2B5EF4-FFF2-40B4-BE49-F238E27FC236}">
                <a16:creationId xmlns:a16="http://schemas.microsoft.com/office/drawing/2014/main" id="{7B3068C1-4A83-7E0C-7E2E-03FDCB733EF8}"/>
              </a:ext>
            </a:extLst>
          </p:cNvPr>
          <p:cNvSpPr txBox="1"/>
          <p:nvPr/>
        </p:nvSpPr>
        <p:spPr>
          <a:xfrm>
            <a:off x="4619759" y="286173"/>
            <a:ext cx="6991216" cy="6152727"/>
          </a:xfrm>
          <a:prstGeom prst="rect">
            <a:avLst/>
          </a:prstGeom>
        </p:spPr>
        <p:txBody>
          <a:bodyPr vert="horz" lIns="91440" tIns="45720" rIns="91440" bIns="45720" rtlCol="0" anchor="ctr">
            <a:normAutofit/>
          </a:bodyPr>
          <a:lstStyle/>
          <a:p>
            <a:pPr>
              <a:lnSpc>
                <a:spcPct val="90000"/>
              </a:lnSpc>
              <a:spcAft>
                <a:spcPts val="600"/>
              </a:spcAft>
            </a:pPr>
            <a:r>
              <a:rPr lang="en-US" sz="2800" b="1" dirty="0"/>
              <a:t>Family dispute resolution process</a:t>
            </a:r>
          </a:p>
          <a:p>
            <a:pPr>
              <a:lnSpc>
                <a:spcPct val="90000"/>
              </a:lnSpc>
              <a:spcAft>
                <a:spcPts val="600"/>
              </a:spcAft>
            </a:pPr>
            <a:r>
              <a:rPr lang="en-US" sz="2800" b="1" dirty="0"/>
              <a:t> </a:t>
            </a:r>
            <a:endParaRPr lang="en-US" sz="2800" dirty="0"/>
          </a:p>
          <a:p>
            <a:pPr>
              <a:lnSpc>
                <a:spcPct val="90000"/>
              </a:lnSpc>
              <a:spcAft>
                <a:spcPts val="600"/>
              </a:spcAft>
            </a:pPr>
            <a:r>
              <a:rPr lang="en-US" sz="2800" b="1" dirty="0"/>
              <a:t>7.3 </a:t>
            </a:r>
            <a:r>
              <a:rPr lang="en-US" sz="2800" dirty="0"/>
              <a:t>To the extent that it is appropriate to do so, the parties to a proceeding shall try to resolve the matters that may be the subject of an order under this Act through a family dispute resolution process</a:t>
            </a:r>
            <a:r>
              <a:rPr lang="en-US" sz="2400" dirty="0"/>
              <a:t>.*</a:t>
            </a:r>
          </a:p>
          <a:p>
            <a:pPr>
              <a:lnSpc>
                <a:spcPct val="90000"/>
              </a:lnSpc>
              <a:spcAft>
                <a:spcPts val="600"/>
              </a:spcAft>
            </a:pPr>
            <a:endParaRPr lang="en-US" sz="1700" dirty="0"/>
          </a:p>
        </p:txBody>
      </p:sp>
      <p:sp>
        <p:nvSpPr>
          <p:cNvPr id="2" name="TextBox 1">
            <a:extLst>
              <a:ext uri="{FF2B5EF4-FFF2-40B4-BE49-F238E27FC236}">
                <a16:creationId xmlns:a16="http://schemas.microsoft.com/office/drawing/2014/main" id="{376C173A-8AFB-58BE-D938-6CB43F7740B1}"/>
              </a:ext>
            </a:extLst>
          </p:cNvPr>
          <p:cNvSpPr txBox="1"/>
          <p:nvPr/>
        </p:nvSpPr>
        <p:spPr>
          <a:xfrm>
            <a:off x="6195596" y="5936138"/>
            <a:ext cx="4326673" cy="338554"/>
          </a:xfrm>
          <a:prstGeom prst="rect">
            <a:avLst/>
          </a:prstGeom>
          <a:noFill/>
        </p:spPr>
        <p:txBody>
          <a:bodyPr wrap="square" rtlCol="0">
            <a:spAutoFit/>
          </a:bodyPr>
          <a:lstStyle/>
          <a:p>
            <a:r>
              <a:rPr lang="en-US" sz="1600" b="1" dirty="0">
                <a:solidFill>
                  <a:schemeClr val="bg1">
                    <a:lumMod val="65000"/>
                  </a:schemeClr>
                </a:solidFill>
                <a:effectLst/>
                <a:hlinkClick r:id="rId2">
                  <a:extLst>
                    <a:ext uri="{A12FA001-AC4F-418D-AE19-62706E023703}">
                      <ahyp:hlinkClr xmlns:ahyp="http://schemas.microsoft.com/office/drawing/2018/hyperlinkcolor" val="tx"/>
                    </a:ext>
                  </a:extLst>
                </a:hlinkClick>
              </a:rPr>
              <a:t>Divorce Act (RSC , 1985, c. 3 (2nd Supp.))</a:t>
            </a:r>
          </a:p>
        </p:txBody>
      </p:sp>
      <p:sp>
        <p:nvSpPr>
          <p:cNvPr id="3" name="TextBox 2">
            <a:extLst>
              <a:ext uri="{FF2B5EF4-FFF2-40B4-BE49-F238E27FC236}">
                <a16:creationId xmlns:a16="http://schemas.microsoft.com/office/drawing/2014/main" id="{B8396495-BE25-4485-56CB-46920D9402E8}"/>
              </a:ext>
            </a:extLst>
          </p:cNvPr>
          <p:cNvSpPr txBox="1"/>
          <p:nvPr/>
        </p:nvSpPr>
        <p:spPr>
          <a:xfrm>
            <a:off x="4521216" y="6182450"/>
            <a:ext cx="8054572" cy="338554"/>
          </a:xfrm>
          <a:prstGeom prst="rect">
            <a:avLst/>
          </a:prstGeom>
          <a:noFill/>
        </p:spPr>
        <p:txBody>
          <a:bodyPr wrap="square" rtlCol="0">
            <a:spAutoFit/>
          </a:bodyPr>
          <a:lstStyle/>
          <a:p>
            <a:r>
              <a:rPr lang="en-US" sz="1600" dirty="0">
                <a:solidFill>
                  <a:schemeClr val="bg1">
                    <a:lumMod val="65000"/>
                  </a:schemeClr>
                </a:solidFill>
              </a:rPr>
              <a:t>*reproduced without affiliation with or endorsement by the Government of Canada</a:t>
            </a:r>
          </a:p>
        </p:txBody>
      </p:sp>
    </p:spTree>
    <p:extLst>
      <p:ext uri="{BB962C8B-B14F-4D97-AF65-F5344CB8AC3E}">
        <p14:creationId xmlns:p14="http://schemas.microsoft.com/office/powerpoint/2010/main" val="366038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3068C1-4A83-7E0C-7E2E-03FDCB733EF8}"/>
              </a:ext>
            </a:extLst>
          </p:cNvPr>
          <p:cNvSpPr txBox="1"/>
          <p:nvPr/>
        </p:nvSpPr>
        <p:spPr>
          <a:xfrm>
            <a:off x="546755" y="586855"/>
            <a:ext cx="11114202" cy="5684290"/>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2400" b="1" dirty="0"/>
              <a:t>Legal Adviser</a:t>
            </a:r>
            <a:endParaRPr lang="en-US" sz="2400" dirty="0"/>
          </a:p>
          <a:p>
            <a:pPr>
              <a:lnSpc>
                <a:spcPct val="90000"/>
              </a:lnSpc>
              <a:spcAft>
                <a:spcPts val="600"/>
              </a:spcAft>
            </a:pPr>
            <a:r>
              <a:rPr lang="en-US" sz="2000" b="1" dirty="0"/>
              <a:t>Reconciliation </a:t>
            </a:r>
            <a:endParaRPr lang="en-US" sz="2000" dirty="0"/>
          </a:p>
          <a:p>
            <a:pPr>
              <a:lnSpc>
                <a:spcPct val="90000"/>
              </a:lnSpc>
              <a:spcAft>
                <a:spcPts val="600"/>
              </a:spcAft>
            </a:pPr>
            <a:r>
              <a:rPr lang="en-US" sz="2000" b="1" dirty="0"/>
              <a:t>7.7 (1) </a:t>
            </a:r>
            <a:r>
              <a:rPr lang="en-US" sz="2000" dirty="0">
                <a:highlight>
                  <a:srgbClr val="FFE5E5"/>
                </a:highlight>
              </a:rPr>
              <a:t>Unless the circumstances of the case are of such a nature that it would clearly not be appropriate to do so</a:t>
            </a:r>
            <a:r>
              <a:rPr lang="en-US" sz="2000" dirty="0"/>
              <a:t>, it is the duty of every legal adviser who undertakes to act on a spouse’s behalf in a divorce proceeding</a:t>
            </a:r>
          </a:p>
          <a:p>
            <a:pPr>
              <a:lnSpc>
                <a:spcPct val="90000"/>
              </a:lnSpc>
              <a:spcAft>
                <a:spcPts val="600"/>
              </a:spcAft>
            </a:pPr>
            <a:r>
              <a:rPr lang="en-US" sz="2000" b="1" dirty="0"/>
              <a:t>(a) </a:t>
            </a:r>
            <a:r>
              <a:rPr lang="en-US" sz="2000" dirty="0"/>
              <a:t>to draw to the attention of the spouse the provisions of this Act that have as their object the reconciliation of spouses; and</a:t>
            </a:r>
          </a:p>
          <a:p>
            <a:pPr>
              <a:lnSpc>
                <a:spcPct val="90000"/>
              </a:lnSpc>
              <a:spcAft>
                <a:spcPts val="600"/>
              </a:spcAft>
            </a:pPr>
            <a:r>
              <a:rPr lang="en-US" sz="2000" b="1" dirty="0"/>
              <a:t>(b) </a:t>
            </a:r>
            <a:r>
              <a:rPr lang="en-US" sz="2000" dirty="0"/>
              <a:t>to discuss with the spouse the possibility of the reconciliation of the spouses and to inform the spouse of the marriage counselling or guidance facilities known to the legal adviser that might be able to assist the spouses to achieve a reconciliation. </a:t>
            </a:r>
          </a:p>
          <a:p>
            <a:r>
              <a:rPr lang="en-US" sz="2000" b="1" dirty="0"/>
              <a:t>Duty to discuss and inform</a:t>
            </a:r>
          </a:p>
          <a:p>
            <a:r>
              <a:rPr lang="en-US" sz="2000" b="1" dirty="0"/>
              <a:t>(2)</a:t>
            </a:r>
            <a:r>
              <a:rPr lang="en-US" sz="2000" dirty="0"/>
              <a:t> It is also the duty of every legal adviser who undertakes to act on a person’s behalf in any proceeding under this Act</a:t>
            </a:r>
          </a:p>
          <a:p>
            <a:r>
              <a:rPr lang="en-US" sz="2000" b="1" dirty="0"/>
              <a:t>(a) </a:t>
            </a:r>
            <a:r>
              <a:rPr lang="en-US" sz="2000" dirty="0"/>
              <a:t>to encourage the person to attempt to resolve the matters that may be the subject of an order under this Act through a family dispute resolution process, </a:t>
            </a:r>
            <a:r>
              <a:rPr lang="en-US" sz="2000" dirty="0">
                <a:highlight>
                  <a:srgbClr val="FFE5E5"/>
                </a:highlight>
              </a:rPr>
              <a:t>unless the circumstances of the case are of such a nature that it would clearly not be appropriate to do so</a:t>
            </a:r>
            <a:r>
              <a:rPr lang="en-US" sz="2000" dirty="0"/>
              <a:t>;</a:t>
            </a:r>
          </a:p>
          <a:p>
            <a:r>
              <a:rPr lang="en-US" sz="2000" b="1" dirty="0"/>
              <a:t>(b) </a:t>
            </a:r>
            <a:r>
              <a:rPr lang="en-US" sz="2000" dirty="0"/>
              <a:t>to inform the person of the family justice services known to the legal adviser that might assist the person</a:t>
            </a:r>
          </a:p>
          <a:p>
            <a:pPr lvl="1"/>
            <a:r>
              <a:rPr lang="en-US" sz="2000" dirty="0"/>
              <a:t>(</a:t>
            </a:r>
            <a:r>
              <a:rPr lang="en-US" sz="2000" dirty="0" err="1"/>
              <a:t>i</a:t>
            </a:r>
            <a:r>
              <a:rPr lang="en-US" sz="2000" dirty="0"/>
              <a:t>) in resolving the matters that may be the subject of an order under this Act, and</a:t>
            </a:r>
          </a:p>
          <a:p>
            <a:pPr lvl="1"/>
            <a:r>
              <a:rPr lang="en-US" sz="2000" dirty="0"/>
              <a:t>(ii) in complying with any order or decision made under this Act; and</a:t>
            </a:r>
          </a:p>
          <a:p>
            <a:r>
              <a:rPr lang="en-US" sz="2000" b="1" dirty="0"/>
              <a:t>(c) </a:t>
            </a:r>
            <a:r>
              <a:rPr lang="en-US" sz="2000" dirty="0"/>
              <a:t>to inform the person of the parties’ duties under this Act.</a:t>
            </a:r>
          </a:p>
          <a:p>
            <a:pPr>
              <a:lnSpc>
                <a:spcPct val="90000"/>
              </a:lnSpc>
              <a:spcAft>
                <a:spcPts val="600"/>
              </a:spcAft>
            </a:pPr>
            <a:endParaRPr lang="en-US" sz="2000" dirty="0"/>
          </a:p>
        </p:txBody>
      </p:sp>
      <p:sp>
        <p:nvSpPr>
          <p:cNvPr id="2" name="TextBox 1">
            <a:extLst>
              <a:ext uri="{FF2B5EF4-FFF2-40B4-BE49-F238E27FC236}">
                <a16:creationId xmlns:a16="http://schemas.microsoft.com/office/drawing/2014/main" id="{0C7B7B04-32D7-2C47-8444-221DF1AAA66B}"/>
              </a:ext>
            </a:extLst>
          </p:cNvPr>
          <p:cNvSpPr txBox="1"/>
          <p:nvPr/>
        </p:nvSpPr>
        <p:spPr>
          <a:xfrm>
            <a:off x="4221829" y="6101868"/>
            <a:ext cx="4326673" cy="338554"/>
          </a:xfrm>
          <a:prstGeom prst="rect">
            <a:avLst/>
          </a:prstGeom>
          <a:noFill/>
        </p:spPr>
        <p:txBody>
          <a:bodyPr wrap="square" rtlCol="0">
            <a:spAutoFit/>
          </a:bodyPr>
          <a:lstStyle/>
          <a:p>
            <a:r>
              <a:rPr lang="en-US" sz="1600" b="1" dirty="0">
                <a:solidFill>
                  <a:schemeClr val="bg1">
                    <a:lumMod val="65000"/>
                  </a:schemeClr>
                </a:solidFill>
                <a:effectLst/>
                <a:hlinkClick r:id="rId2">
                  <a:extLst>
                    <a:ext uri="{A12FA001-AC4F-418D-AE19-62706E023703}">
                      <ahyp:hlinkClr xmlns:ahyp="http://schemas.microsoft.com/office/drawing/2018/hyperlinkcolor" val="tx"/>
                    </a:ext>
                  </a:extLst>
                </a:hlinkClick>
              </a:rPr>
              <a:t>Divorce Act (RSC , 1985, c. 3 (2nd Supp.))</a:t>
            </a:r>
          </a:p>
        </p:txBody>
      </p:sp>
      <p:sp>
        <p:nvSpPr>
          <p:cNvPr id="3" name="TextBox 2">
            <a:extLst>
              <a:ext uri="{FF2B5EF4-FFF2-40B4-BE49-F238E27FC236}">
                <a16:creationId xmlns:a16="http://schemas.microsoft.com/office/drawing/2014/main" id="{FDE53A55-94B6-8130-B818-ED0CDC2FBC90}"/>
              </a:ext>
            </a:extLst>
          </p:cNvPr>
          <p:cNvSpPr txBox="1"/>
          <p:nvPr/>
        </p:nvSpPr>
        <p:spPr>
          <a:xfrm>
            <a:off x="2604739" y="6440422"/>
            <a:ext cx="9587261" cy="338554"/>
          </a:xfrm>
          <a:prstGeom prst="rect">
            <a:avLst/>
          </a:prstGeom>
          <a:noFill/>
        </p:spPr>
        <p:txBody>
          <a:bodyPr wrap="square" rtlCol="0">
            <a:spAutoFit/>
          </a:bodyPr>
          <a:lstStyle/>
          <a:p>
            <a:r>
              <a:rPr lang="en-US" sz="1600" dirty="0">
                <a:solidFill>
                  <a:schemeClr val="bg1">
                    <a:lumMod val="65000"/>
                  </a:schemeClr>
                </a:solidFill>
              </a:rPr>
              <a:t>*reproduced without affiliation with or endorsement by the Government of Canada</a:t>
            </a:r>
          </a:p>
        </p:txBody>
      </p:sp>
    </p:spTree>
    <p:extLst>
      <p:ext uri="{BB962C8B-B14F-4D97-AF65-F5344CB8AC3E}">
        <p14:creationId xmlns:p14="http://schemas.microsoft.com/office/powerpoint/2010/main" val="101239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E9975-72E6-133B-D022-2F077C7F954B}"/>
              </a:ext>
            </a:extLst>
          </p:cNvPr>
          <p:cNvSpPr>
            <a:spLocks noGrp="1"/>
          </p:cNvSpPr>
          <p:nvPr>
            <p:ph type="title"/>
          </p:nvPr>
        </p:nvSpPr>
        <p:spPr>
          <a:xfrm>
            <a:off x="103694" y="1755125"/>
            <a:ext cx="3582185" cy="2988298"/>
          </a:xfrm>
        </p:spPr>
        <p:txBody>
          <a:bodyPr vert="horz" lIns="91440" tIns="45720" rIns="91440" bIns="45720" rtlCol="0" anchor="b">
            <a:normAutofit fontScale="90000"/>
          </a:bodyPr>
          <a:lstStyle/>
          <a:p>
            <a:pPr algn="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Martin, J. in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Colucci </a:t>
            </a:r>
            <a:r>
              <a:rPr lang="en-US" sz="4000" i="1" kern="1200" dirty="0">
                <a:solidFill>
                  <a:srgbClr val="FFFFFF"/>
                </a:solidFill>
                <a:latin typeface="+mj-lt"/>
                <a:ea typeface="+mj-ea"/>
                <a:cs typeface="+mj-cs"/>
              </a:rPr>
              <a:t>v.</a:t>
            </a:r>
            <a:r>
              <a:rPr lang="en-US" sz="4000" kern="1200" dirty="0">
                <a:solidFill>
                  <a:srgbClr val="FFFFFF"/>
                </a:solidFill>
                <a:latin typeface="+mj-lt"/>
                <a:ea typeface="+mj-ea"/>
                <a:cs typeface="+mj-cs"/>
              </a:rPr>
              <a:t> Colucci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2021 SCC 24:</a:t>
            </a:r>
          </a:p>
        </p:txBody>
      </p:sp>
      <p:sp>
        <p:nvSpPr>
          <p:cNvPr id="5" name="TextBox 4">
            <a:extLst>
              <a:ext uri="{FF2B5EF4-FFF2-40B4-BE49-F238E27FC236}">
                <a16:creationId xmlns:a16="http://schemas.microsoft.com/office/drawing/2014/main" id="{E9E68ED0-B325-E2E6-5B99-02C5773FD710}"/>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a:lnSpc>
                <a:spcPct val="90000"/>
              </a:lnSpc>
              <a:spcAft>
                <a:spcPts val="600"/>
              </a:spcAft>
            </a:pPr>
            <a:r>
              <a:rPr lang="en-US" sz="2800"/>
              <a:t>“Parents should be encouraged — absent family violence or significant power imbalances — to resolve their disputes themselves outside the court structure…” </a:t>
            </a:r>
            <a:endParaRPr lang="en-US" sz="2800" dirty="0"/>
          </a:p>
        </p:txBody>
      </p:sp>
    </p:spTree>
    <p:extLst>
      <p:ext uri="{BB962C8B-B14F-4D97-AF65-F5344CB8AC3E}">
        <p14:creationId xmlns:p14="http://schemas.microsoft.com/office/powerpoint/2010/main" val="96149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5CE58-5353-75A7-30CA-0325CFF9DB7D}"/>
              </a:ext>
            </a:extLst>
          </p:cNvPr>
          <p:cNvSpPr>
            <a:spLocks noGrp="1"/>
          </p:cNvSpPr>
          <p:nvPr>
            <p:ph type="title"/>
          </p:nvPr>
        </p:nvSpPr>
        <p:spPr>
          <a:xfrm>
            <a:off x="927663" y="579817"/>
            <a:ext cx="10515600" cy="1325563"/>
          </a:xfrm>
        </p:spPr>
        <p:txBody>
          <a:bodyPr>
            <a:normAutofit/>
          </a:bodyPr>
          <a:lstStyle/>
          <a:p>
            <a:r>
              <a:rPr lang="en-US" sz="3700" dirty="0">
                <a:solidFill>
                  <a:srgbClr val="FFFFFF"/>
                </a:solidFill>
                <a:effectLst/>
                <a:latin typeface="+mn-lt"/>
                <a:ea typeface="Calibri" panose="020F0502020204030204" pitchFamily="34" charset="0"/>
                <a:cs typeface="Times New Roman" panose="02020603050405020304" pitchFamily="18" charset="0"/>
              </a:rPr>
              <a:t> C.M.D. v. S.T., 2022 MBQB 166 (</a:t>
            </a:r>
            <a:r>
              <a:rPr lang="en-US" sz="3700" dirty="0" err="1">
                <a:solidFill>
                  <a:srgbClr val="FFFFFF"/>
                </a:solidFill>
                <a:effectLst/>
                <a:latin typeface="+mn-lt"/>
                <a:ea typeface="Calibri" panose="020F0502020204030204" pitchFamily="34" charset="0"/>
                <a:cs typeface="Times New Roman" panose="02020603050405020304" pitchFamily="18" charset="0"/>
              </a:rPr>
              <a:t>CanLII</a:t>
            </a:r>
            <a:r>
              <a:rPr lang="en-US" sz="3700" dirty="0">
                <a:solidFill>
                  <a:srgbClr val="FFFFFF"/>
                </a:solidFill>
                <a:effectLst/>
                <a:latin typeface="+mn-lt"/>
                <a:ea typeface="Calibri" panose="020F0502020204030204" pitchFamily="34" charset="0"/>
                <a:cs typeface="Times New Roman" panose="02020603050405020304" pitchFamily="18" charset="0"/>
              </a:rPr>
              <a:t>) Petersen J.</a:t>
            </a:r>
            <a:br>
              <a:rPr lang="en-US" sz="3700" dirty="0">
                <a:solidFill>
                  <a:srgbClr val="FFFFFF"/>
                </a:solidFill>
                <a:effectLst/>
                <a:latin typeface="+mn-lt"/>
                <a:ea typeface="Calibri" panose="020F0502020204030204" pitchFamily="34" charset="0"/>
                <a:cs typeface="Times New Roman" panose="02020603050405020304" pitchFamily="18" charset="0"/>
              </a:rPr>
            </a:br>
            <a:endParaRPr lang="en-US" sz="3700" dirty="0">
              <a:solidFill>
                <a:srgbClr val="FFFFFF"/>
              </a:solidFill>
              <a:latin typeface="+mn-lt"/>
            </a:endParaRPr>
          </a:p>
        </p:txBody>
      </p:sp>
      <p:graphicFrame>
        <p:nvGraphicFramePr>
          <p:cNvPr id="5" name="Content Placeholder 2">
            <a:extLst>
              <a:ext uri="{FF2B5EF4-FFF2-40B4-BE49-F238E27FC236}">
                <a16:creationId xmlns:a16="http://schemas.microsoft.com/office/drawing/2014/main" id="{2C312EF8-2B13-9347-574C-6F803C553FE4}"/>
              </a:ext>
            </a:extLst>
          </p:cNvPr>
          <p:cNvGraphicFramePr>
            <a:graphicFrameLocks noGrp="1"/>
          </p:cNvGraphicFramePr>
          <p:nvPr>
            <p:ph idx="1"/>
            <p:extLst>
              <p:ext uri="{D42A27DB-BD31-4B8C-83A1-F6EECF244321}">
                <p14:modId xmlns:p14="http://schemas.microsoft.com/office/powerpoint/2010/main" val="555446392"/>
              </p:ext>
            </p:extLst>
          </p:nvPr>
        </p:nvGraphicFramePr>
        <p:xfrm>
          <a:off x="838180" y="144855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59682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75CE58-5353-75A7-30CA-0325CFF9DB7D}"/>
              </a:ext>
            </a:extLst>
          </p:cNvPr>
          <p:cNvSpPr>
            <a:spLocks noGrp="1"/>
          </p:cNvSpPr>
          <p:nvPr>
            <p:ph type="title"/>
          </p:nvPr>
        </p:nvSpPr>
        <p:spPr>
          <a:xfrm>
            <a:off x="448235" y="557189"/>
            <a:ext cx="4025153" cy="5571899"/>
          </a:xfrm>
        </p:spPr>
        <p:txBody>
          <a:bodyPr>
            <a:normAutofit/>
          </a:bodyPr>
          <a:lstStyle/>
          <a:p>
            <a:r>
              <a:rPr lang="en-US" sz="3200" b="1" dirty="0">
                <a:solidFill>
                  <a:srgbClr val="FFFFFF"/>
                </a:solidFill>
              </a:rPr>
              <a:t>Mann v. Mitchell, 2022 MBQB 92 (</a:t>
            </a:r>
            <a:r>
              <a:rPr lang="en-US" sz="3200" b="1" dirty="0" err="1">
                <a:solidFill>
                  <a:srgbClr val="FFFFFF"/>
                </a:solidFill>
              </a:rPr>
              <a:t>CanLII</a:t>
            </a:r>
            <a:r>
              <a:rPr lang="en-US" sz="3200" b="1" dirty="0">
                <a:solidFill>
                  <a:srgbClr val="FFFFFF"/>
                </a:solidFill>
              </a:rPr>
              <a:t>)</a:t>
            </a:r>
            <a:br>
              <a:rPr lang="en-US" sz="3200" b="1" dirty="0">
                <a:solidFill>
                  <a:srgbClr val="FFFFFF"/>
                </a:solidFill>
              </a:rPr>
            </a:br>
            <a:br>
              <a:rPr lang="en-US" sz="3200" b="1" dirty="0">
                <a:solidFill>
                  <a:srgbClr val="FFFFFF"/>
                </a:solidFill>
              </a:rPr>
            </a:br>
            <a:r>
              <a:rPr lang="en-US" sz="3200" b="1" dirty="0">
                <a:solidFill>
                  <a:srgbClr val="FFFFFF"/>
                </a:solidFill>
              </a:rPr>
              <a:t>(Thompson J. quoting Horst J. from an earlier application to set aside a protection order)</a:t>
            </a:r>
            <a:endParaRPr lang="en-US" sz="3200" dirty="0">
              <a:solidFill>
                <a:srgbClr val="FFFFFF"/>
              </a:solidFill>
            </a:endParaRPr>
          </a:p>
        </p:txBody>
      </p:sp>
      <p:graphicFrame>
        <p:nvGraphicFramePr>
          <p:cNvPr id="59" name="Content Placeholder 2">
            <a:extLst>
              <a:ext uri="{FF2B5EF4-FFF2-40B4-BE49-F238E27FC236}">
                <a16:creationId xmlns:a16="http://schemas.microsoft.com/office/drawing/2014/main" id="{F8C9C637-BF85-7819-0AD4-0FB62A6D3E86}"/>
              </a:ext>
            </a:extLst>
          </p:cNvPr>
          <p:cNvGraphicFramePr>
            <a:graphicFrameLocks noGrp="1"/>
          </p:cNvGraphicFramePr>
          <p:nvPr>
            <p:ph idx="1"/>
            <p:extLst>
              <p:ext uri="{D42A27DB-BD31-4B8C-83A1-F6EECF244321}">
                <p14:modId xmlns:p14="http://schemas.microsoft.com/office/powerpoint/2010/main" val="4250400650"/>
              </p:ext>
            </p:extLst>
          </p:nvPr>
        </p:nvGraphicFramePr>
        <p:xfrm>
          <a:off x="4996299" y="228599"/>
          <a:ext cx="6828148"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905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E9975-72E6-133B-D022-2F077C7F954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br>
              <a:rPr lang="en-US" sz="3400" kern="1200" dirty="0">
                <a:solidFill>
                  <a:srgbClr val="FFFFFF"/>
                </a:solidFill>
                <a:latin typeface="+mj-lt"/>
                <a:ea typeface="+mj-ea"/>
                <a:cs typeface="+mj-cs"/>
              </a:rPr>
            </a:br>
            <a:r>
              <a:rPr lang="en-US" sz="3600" kern="1200" dirty="0">
                <a:solidFill>
                  <a:srgbClr val="FFFFFF"/>
                </a:solidFill>
                <a:latin typeface="+mj-lt"/>
                <a:ea typeface="+mj-ea"/>
                <a:cs typeface="+mj-cs"/>
              </a:rPr>
              <a:t>Tort of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Family Violence</a:t>
            </a:r>
          </a:p>
        </p:txBody>
      </p:sp>
      <p:sp>
        <p:nvSpPr>
          <p:cNvPr id="5" name="TextBox 4">
            <a:extLst>
              <a:ext uri="{FF2B5EF4-FFF2-40B4-BE49-F238E27FC236}">
                <a16:creationId xmlns:a16="http://schemas.microsoft.com/office/drawing/2014/main" id="{E9E68ED0-B325-E2E6-5B99-02C5773FD710}"/>
              </a:ext>
            </a:extLst>
          </p:cNvPr>
          <p:cNvSpPr txBox="1"/>
          <p:nvPr/>
        </p:nvSpPr>
        <p:spPr>
          <a:xfrm>
            <a:off x="4504547" y="1846730"/>
            <a:ext cx="6281641" cy="3477130"/>
          </a:xfrm>
          <a:prstGeom prst="rect">
            <a:avLst/>
          </a:prstGeom>
        </p:spPr>
        <p:txBody>
          <a:bodyPr vert="horz" lIns="91440" tIns="45720" rIns="91440" bIns="45720" rtlCol="0" anchor="ctr">
            <a:normAutofit fontScale="70000" lnSpcReduction="20000"/>
          </a:bodyPr>
          <a:lstStyle/>
          <a:p>
            <a:pPr>
              <a:lnSpc>
                <a:spcPct val="90000"/>
              </a:lnSpc>
              <a:spcAft>
                <a:spcPts val="600"/>
              </a:spcAft>
            </a:pPr>
            <a:endParaRPr lang="fi-FI" sz="2000" b="1" dirty="0"/>
          </a:p>
          <a:p>
            <a:pPr>
              <a:lnSpc>
                <a:spcPct val="120000"/>
              </a:lnSpc>
              <a:spcAft>
                <a:spcPts val="600"/>
              </a:spcAft>
            </a:pPr>
            <a:r>
              <a:rPr lang="fi-FI" sz="2300" b="1" dirty="0"/>
              <a:t>Claimant has to show the the other family member engaged in deliberate behaviours that:</a:t>
            </a:r>
          </a:p>
          <a:p>
            <a:pPr algn="ctr">
              <a:lnSpc>
                <a:spcPct val="90000"/>
              </a:lnSpc>
              <a:spcAft>
                <a:spcPts val="600"/>
              </a:spcAft>
            </a:pPr>
            <a:endParaRPr lang="fi-FI" sz="2300" b="1" dirty="0"/>
          </a:p>
          <a:p>
            <a:pPr marL="342900" indent="-342900">
              <a:lnSpc>
                <a:spcPct val="90000"/>
              </a:lnSpc>
              <a:spcAft>
                <a:spcPts val="600"/>
              </a:spcAft>
              <a:buFont typeface="Arial" panose="020B0604020202020204" pitchFamily="34" charset="0"/>
              <a:buChar char="•"/>
            </a:pPr>
            <a:r>
              <a:rPr lang="fi-FI" sz="2300" b="1" dirty="0"/>
              <a:t>were violent or threatening; </a:t>
            </a:r>
            <a:r>
              <a:rPr lang="fi-FI" sz="2300" b="1" i="1" dirty="0"/>
              <a:t>or</a:t>
            </a:r>
          </a:p>
          <a:p>
            <a:pPr marL="342900" indent="-342900">
              <a:lnSpc>
                <a:spcPct val="90000"/>
              </a:lnSpc>
              <a:spcAft>
                <a:spcPts val="600"/>
              </a:spcAft>
              <a:buFont typeface="Arial" panose="020B0604020202020204" pitchFamily="34" charset="0"/>
              <a:buChar char="•"/>
            </a:pPr>
            <a:r>
              <a:rPr lang="fi-FI" sz="2300" b="1" dirty="0"/>
              <a:t>constituted a pattern of </a:t>
            </a:r>
            <a:r>
              <a:rPr lang="fi-FI" sz="2300" b="1" i="1" dirty="0"/>
              <a:t>coercion and control</a:t>
            </a:r>
            <a:r>
              <a:rPr lang="fi-FI" sz="2300" b="1" dirty="0"/>
              <a:t>; </a:t>
            </a:r>
            <a:r>
              <a:rPr lang="fi-FI" sz="2300" b="1" i="1" dirty="0"/>
              <a:t>or</a:t>
            </a:r>
          </a:p>
          <a:p>
            <a:pPr marL="342900" indent="-342900">
              <a:lnSpc>
                <a:spcPct val="90000"/>
              </a:lnSpc>
              <a:spcAft>
                <a:spcPts val="600"/>
              </a:spcAft>
              <a:buFont typeface="Arial" panose="020B0604020202020204" pitchFamily="34" charset="0"/>
              <a:buChar char="•"/>
            </a:pPr>
            <a:r>
              <a:rPr lang="fi-FI" sz="2300" b="1" dirty="0"/>
              <a:t>caused the victim to fear for their safety or that of another person</a:t>
            </a:r>
          </a:p>
          <a:p>
            <a:pPr>
              <a:lnSpc>
                <a:spcPct val="90000"/>
              </a:lnSpc>
              <a:spcAft>
                <a:spcPts val="600"/>
              </a:spcAft>
            </a:pPr>
            <a:endParaRPr lang="fi-FI" sz="2300" b="1" dirty="0"/>
          </a:p>
          <a:p>
            <a:pPr>
              <a:lnSpc>
                <a:spcPct val="90000"/>
              </a:lnSpc>
              <a:spcAft>
                <a:spcPts val="600"/>
              </a:spcAft>
            </a:pPr>
            <a:r>
              <a:rPr lang="fi-FI" sz="2300" b="1" dirty="0"/>
              <a:t>and that they committed more than one act of violence (as set out in the Divorce Act)</a:t>
            </a:r>
          </a:p>
          <a:p>
            <a:pPr>
              <a:lnSpc>
                <a:spcPct val="90000"/>
              </a:lnSpc>
              <a:spcAft>
                <a:spcPts val="600"/>
              </a:spcAft>
            </a:pPr>
            <a:endParaRPr lang="fi-FI" sz="2300" b="1" dirty="0"/>
          </a:p>
          <a:p>
            <a:pPr>
              <a:lnSpc>
                <a:spcPct val="90000"/>
              </a:lnSpc>
              <a:spcAft>
                <a:spcPts val="600"/>
              </a:spcAft>
            </a:pPr>
            <a:r>
              <a:rPr lang="fi-FI" sz="2300" b="1" dirty="0"/>
              <a:t>the actions have to be intentional to exert control and induce fear</a:t>
            </a:r>
          </a:p>
          <a:p>
            <a:pPr>
              <a:lnSpc>
                <a:spcPct val="90000"/>
              </a:lnSpc>
              <a:spcAft>
                <a:spcPts val="600"/>
              </a:spcAft>
            </a:pPr>
            <a:endParaRPr lang="fi-FI" sz="2300" b="1" dirty="0"/>
          </a:p>
          <a:p>
            <a:pPr>
              <a:lnSpc>
                <a:spcPct val="90000"/>
              </a:lnSpc>
              <a:spcAft>
                <a:spcPts val="600"/>
              </a:spcAft>
            </a:pPr>
            <a:endParaRPr lang="fi-FI" sz="2000" b="1" dirty="0"/>
          </a:p>
          <a:p>
            <a:pPr>
              <a:lnSpc>
                <a:spcPct val="90000"/>
              </a:lnSpc>
              <a:spcAft>
                <a:spcPts val="600"/>
              </a:spcAft>
            </a:pPr>
            <a:endParaRPr lang="fi-FI" sz="2000" b="1" dirty="0"/>
          </a:p>
        </p:txBody>
      </p:sp>
      <p:sp>
        <p:nvSpPr>
          <p:cNvPr id="3" name="TextBox 2">
            <a:extLst>
              <a:ext uri="{FF2B5EF4-FFF2-40B4-BE49-F238E27FC236}">
                <a16:creationId xmlns:a16="http://schemas.microsoft.com/office/drawing/2014/main" id="{30082D5D-CABD-7B62-680F-5EA8598C00D0}"/>
              </a:ext>
            </a:extLst>
          </p:cNvPr>
          <p:cNvSpPr txBox="1"/>
          <p:nvPr/>
        </p:nvSpPr>
        <p:spPr>
          <a:xfrm>
            <a:off x="4504547" y="1174376"/>
            <a:ext cx="6602724" cy="480131"/>
          </a:xfrm>
          <a:prstGeom prst="rect">
            <a:avLst/>
          </a:prstGeom>
          <a:noFill/>
        </p:spPr>
        <p:txBody>
          <a:bodyPr wrap="square" rtlCol="0">
            <a:spAutoFit/>
          </a:bodyPr>
          <a:lstStyle/>
          <a:p>
            <a:pPr>
              <a:lnSpc>
                <a:spcPct val="90000"/>
              </a:lnSpc>
              <a:spcAft>
                <a:spcPts val="600"/>
              </a:spcAft>
            </a:pPr>
            <a:r>
              <a:rPr lang="fi-FI" sz="2800" b="1" dirty="0"/>
              <a:t>Ahluwalia v. Ahluwalia, 2022 ONSC 1303</a:t>
            </a:r>
          </a:p>
        </p:txBody>
      </p:sp>
      <p:sp>
        <p:nvSpPr>
          <p:cNvPr id="4" name="TextBox 3">
            <a:extLst>
              <a:ext uri="{FF2B5EF4-FFF2-40B4-BE49-F238E27FC236}">
                <a16:creationId xmlns:a16="http://schemas.microsoft.com/office/drawing/2014/main" id="{436FB20C-7447-8BA2-5564-98F88870616A}"/>
              </a:ext>
            </a:extLst>
          </p:cNvPr>
          <p:cNvSpPr txBox="1"/>
          <p:nvPr/>
        </p:nvSpPr>
        <p:spPr>
          <a:xfrm>
            <a:off x="4504547" y="5459506"/>
            <a:ext cx="3545759" cy="369332"/>
          </a:xfrm>
          <a:prstGeom prst="rect">
            <a:avLst/>
          </a:prstGeom>
          <a:noFill/>
        </p:spPr>
        <p:txBody>
          <a:bodyPr wrap="square" rtlCol="0">
            <a:spAutoFit/>
          </a:bodyPr>
          <a:lstStyle/>
          <a:p>
            <a:r>
              <a:rPr lang="en-US" dirty="0"/>
              <a:t>*this case is under appeal*</a:t>
            </a:r>
          </a:p>
        </p:txBody>
      </p:sp>
    </p:spTree>
    <p:extLst>
      <p:ext uri="{BB962C8B-B14F-4D97-AF65-F5344CB8AC3E}">
        <p14:creationId xmlns:p14="http://schemas.microsoft.com/office/powerpoint/2010/main" val="3188497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4A316CE3-32C4-B98D-18B9-25EE72AF95CF}"/>
              </a:ext>
            </a:extLst>
          </p:cNvPr>
          <p:cNvGraphicFramePr/>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Paper chain people and their shadows">
            <a:extLst>
              <a:ext uri="{FF2B5EF4-FFF2-40B4-BE49-F238E27FC236}">
                <a16:creationId xmlns:a16="http://schemas.microsoft.com/office/drawing/2014/main" id="{42F99DFF-0077-AD54-2C8A-F160A47F3235}"/>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8498" t="1295" r="795" b="26762"/>
          <a:stretch/>
        </p:blipFill>
        <p:spPr>
          <a:xfrm>
            <a:off x="-143164" y="-83550"/>
            <a:ext cx="12478328" cy="7025100"/>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5F70CA42-589F-1434-58DC-ADE3E0BBA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15" y="153605"/>
            <a:ext cx="5130520" cy="1047071"/>
          </a:xfrm>
          <a:prstGeom prst="rect">
            <a:avLst/>
          </a:prstGeom>
        </p:spPr>
      </p:pic>
      <p:pic>
        <p:nvPicPr>
          <p:cNvPr id="10" name="Picture 9" descr="Logo, company name">
            <a:extLst>
              <a:ext uri="{FF2B5EF4-FFF2-40B4-BE49-F238E27FC236}">
                <a16:creationId xmlns:a16="http://schemas.microsoft.com/office/drawing/2014/main" id="{6BFD3F2C-60E0-5915-D26E-33EB26CFA1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4656" y="165848"/>
            <a:ext cx="1966343" cy="1047078"/>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18DA207A-F64B-2C93-FC94-AE2B983AB7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2920" y="178419"/>
            <a:ext cx="3959027" cy="1047078"/>
          </a:xfrm>
          <a:prstGeom prst="rect">
            <a:avLst/>
          </a:prstGeom>
        </p:spPr>
      </p:pic>
      <p:sp>
        <p:nvSpPr>
          <p:cNvPr id="12" name="Title 1">
            <a:extLst>
              <a:ext uri="{FF2B5EF4-FFF2-40B4-BE49-F238E27FC236}">
                <a16:creationId xmlns:a16="http://schemas.microsoft.com/office/drawing/2014/main" id="{790E11BC-E565-E16B-62AC-E7F811203D8E}"/>
              </a:ext>
            </a:extLst>
          </p:cNvPr>
          <p:cNvSpPr txBox="1">
            <a:spLocks/>
          </p:cNvSpPr>
          <p:nvPr/>
        </p:nvSpPr>
        <p:spPr>
          <a:xfrm>
            <a:off x="4081806" y="5167312"/>
            <a:ext cx="11461622" cy="114951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rgbClr val="002060"/>
                </a:solidFill>
                <a:latin typeface="Bierstadt Display" panose="020B0004020202020204" pitchFamily="34" charset="0"/>
              </a:rPr>
              <a:t>Thank you</a:t>
            </a:r>
          </a:p>
        </p:txBody>
      </p:sp>
      <p:sp>
        <p:nvSpPr>
          <p:cNvPr id="13" name="TextBox 12">
            <a:extLst>
              <a:ext uri="{FF2B5EF4-FFF2-40B4-BE49-F238E27FC236}">
                <a16:creationId xmlns:a16="http://schemas.microsoft.com/office/drawing/2014/main" id="{F088CCED-AC57-080A-127A-27B61E70B00C}"/>
              </a:ext>
            </a:extLst>
          </p:cNvPr>
          <p:cNvSpPr txBox="1"/>
          <p:nvPr/>
        </p:nvSpPr>
        <p:spPr>
          <a:xfrm>
            <a:off x="3472873" y="6507217"/>
            <a:ext cx="5600039" cy="276999"/>
          </a:xfrm>
          <a:prstGeom prst="rect">
            <a:avLst/>
          </a:prstGeom>
          <a:noFill/>
        </p:spPr>
        <p:txBody>
          <a:bodyPr wrap="square" rtlCol="0">
            <a:spAutoFit/>
          </a:bodyPr>
          <a:lstStyle/>
          <a:p>
            <a:r>
              <a:rPr lang="en-US" sz="1200" dirty="0">
                <a:solidFill>
                  <a:srgbClr val="002060"/>
                </a:solidFill>
              </a:rPr>
              <a:t>We gratefully acknowledge the financial support of the Department of Justice Canada</a:t>
            </a:r>
          </a:p>
        </p:txBody>
      </p:sp>
    </p:spTree>
    <p:extLst>
      <p:ext uri="{BB962C8B-B14F-4D97-AF65-F5344CB8AC3E}">
        <p14:creationId xmlns:p14="http://schemas.microsoft.com/office/powerpoint/2010/main" val="339901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14A32B-8E1A-0642-11E4-4D8D0B7EDECF}"/>
              </a:ext>
            </a:extLst>
          </p:cNvPr>
          <p:cNvSpPr txBox="1"/>
          <p:nvPr/>
        </p:nvSpPr>
        <p:spPr>
          <a:xfrm>
            <a:off x="1041857" y="685309"/>
            <a:ext cx="10108285" cy="3847207"/>
          </a:xfrm>
          <a:prstGeom prst="rect">
            <a:avLst/>
          </a:prstGeom>
          <a:noFill/>
        </p:spPr>
        <p:txBody>
          <a:bodyPr wrap="square" rtlCol="0">
            <a:spAutoFit/>
          </a:bodyPr>
          <a:lstStyle/>
          <a:p>
            <a:pPr algn="ctr"/>
            <a:r>
              <a:rPr lang="en-US" sz="2400" dirty="0"/>
              <a:t>Intimate Partner Violence Law Help Phone</a:t>
            </a:r>
          </a:p>
          <a:p>
            <a:pPr algn="ctr"/>
            <a:endParaRPr lang="en-US" sz="2000" dirty="0"/>
          </a:p>
          <a:p>
            <a:pPr algn="ctr"/>
            <a:r>
              <a:rPr lang="en-US" sz="2000" dirty="0"/>
              <a:t>In Winnipeg:  204 943 2240</a:t>
            </a:r>
          </a:p>
          <a:p>
            <a:pPr algn="ctr"/>
            <a:endParaRPr lang="en-US" sz="2000" dirty="0"/>
          </a:p>
          <a:p>
            <a:pPr algn="ctr"/>
            <a:r>
              <a:rPr lang="en-US" sz="2000" dirty="0"/>
              <a:t>Toll free throughout Manitoba: </a:t>
            </a:r>
          </a:p>
          <a:p>
            <a:pPr algn="ctr"/>
            <a:r>
              <a:rPr lang="en-US" sz="2000" dirty="0"/>
              <a:t>1 866 458 0337</a:t>
            </a:r>
          </a:p>
          <a:p>
            <a:pPr algn="ctr"/>
            <a:endParaRPr lang="en-US" sz="2000" dirty="0"/>
          </a:p>
          <a:p>
            <a:pPr algn="ctr"/>
            <a:r>
              <a:rPr lang="en-US" sz="2000" dirty="0"/>
              <a:t>9 a.m. to noon, Monday to Friday</a:t>
            </a:r>
          </a:p>
          <a:p>
            <a:pPr algn="ctr"/>
            <a:endParaRPr lang="en-US" sz="2000" dirty="0"/>
          </a:p>
          <a:p>
            <a:pPr algn="ctr"/>
            <a:r>
              <a:rPr lang="en-US" sz="2000" dirty="0"/>
              <a:t>Email: </a:t>
            </a:r>
            <a:r>
              <a:rPr lang="en-US" sz="2000" dirty="0">
                <a:hlinkClick r:id="rId2">
                  <a:extLst>
                    <a:ext uri="{A12FA001-AC4F-418D-AE19-62706E023703}">
                      <ahyp:hlinkClr xmlns:ahyp="http://schemas.microsoft.com/office/drawing/2018/hyperlinkcolor" val="tx"/>
                    </a:ext>
                  </a:extLst>
                </a:hlinkClick>
              </a:rPr>
              <a:t>ipvlawinfo@communitylegal.mb.ca</a:t>
            </a:r>
            <a:endParaRPr lang="en-US" sz="2000" dirty="0"/>
          </a:p>
          <a:p>
            <a:pPr algn="ctr"/>
            <a:endParaRPr lang="en-US" sz="2000" dirty="0"/>
          </a:p>
          <a:p>
            <a:pPr algn="ctr"/>
            <a:r>
              <a:rPr lang="en-US" sz="2000" dirty="0">
                <a:hlinkClick r:id="rId3">
                  <a:extLst>
                    <a:ext uri="{A12FA001-AC4F-418D-AE19-62706E023703}">
                      <ahyp:hlinkClr xmlns:ahyp="http://schemas.microsoft.com/office/drawing/2018/hyperlinkcolor" val="tx"/>
                    </a:ext>
                  </a:extLst>
                </a:hlinkClick>
              </a:rPr>
              <a:t>https://www.communitylegal.mb.ca/programs/victims-of-intimate-partner-violence-project</a:t>
            </a:r>
            <a:r>
              <a:rPr lang="en-US" sz="2000" dirty="0"/>
              <a:t>/</a:t>
            </a:r>
          </a:p>
        </p:txBody>
      </p:sp>
      <p:pic>
        <p:nvPicPr>
          <p:cNvPr id="5" name="Picture 4" descr="Graphical user interface&#10;&#10;Description automatically generated with low confidence">
            <a:extLst>
              <a:ext uri="{FF2B5EF4-FFF2-40B4-BE49-F238E27FC236}">
                <a16:creationId xmlns:a16="http://schemas.microsoft.com/office/drawing/2014/main" id="{6684157C-B530-3582-F755-74D5F6958792}"/>
              </a:ext>
            </a:extLst>
          </p:cNvPr>
          <p:cNvPicPr>
            <a:picLocks noChangeAspect="1"/>
          </p:cNvPicPr>
          <p:nvPr/>
        </p:nvPicPr>
        <p:blipFill>
          <a:blip r:embed="rId4"/>
          <a:stretch>
            <a:fillRect/>
          </a:stretch>
        </p:blipFill>
        <p:spPr>
          <a:xfrm>
            <a:off x="3334830" y="5102200"/>
            <a:ext cx="5314950" cy="1405691"/>
          </a:xfrm>
          <a:prstGeom prst="rect">
            <a:avLst/>
          </a:prstGeom>
        </p:spPr>
      </p:pic>
    </p:spTree>
    <p:extLst>
      <p:ext uri="{BB962C8B-B14F-4D97-AF65-F5344CB8AC3E}">
        <p14:creationId xmlns:p14="http://schemas.microsoft.com/office/powerpoint/2010/main" val="41744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4A316CE3-32C4-B98D-18B9-25EE72AF95CF}"/>
              </a:ext>
            </a:extLst>
          </p:cNvPr>
          <p:cNvGraphicFramePr/>
          <p:nvPr>
            <p:extLst>
              <p:ext uri="{D42A27DB-BD31-4B8C-83A1-F6EECF244321}">
                <p14:modId xmlns:p14="http://schemas.microsoft.com/office/powerpoint/2010/main" val="1109465773"/>
              </p:ext>
            </p:extLst>
          </p:nvPr>
        </p:nvGraphicFramePr>
        <p:xfrm>
          <a:off x="838200" y="133246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996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8957B4CB-4C66-3045-D1DC-2F0133DD2DAA}"/>
              </a:ext>
            </a:extLst>
          </p:cNvPr>
          <p:cNvPicPr>
            <a:picLocks noChangeAspect="1"/>
          </p:cNvPicPr>
          <p:nvPr/>
        </p:nvPicPr>
        <p:blipFill rotWithShape="1">
          <a:blip r:embed="rId2">
            <a:alphaModFix amt="60000"/>
          </a:blip>
          <a:srcRect t="7386" b="7386"/>
          <a:stretch/>
        </p:blipFill>
        <p:spPr>
          <a:xfrm>
            <a:off x="-1" y="10"/>
            <a:ext cx="12192001" cy="6857990"/>
          </a:xfrm>
          <a:prstGeom prst="rect">
            <a:avLst/>
          </a:prstGeom>
        </p:spPr>
      </p:pic>
      <p:sp>
        <p:nvSpPr>
          <p:cNvPr id="27" name="Title 26">
            <a:extLst>
              <a:ext uri="{FF2B5EF4-FFF2-40B4-BE49-F238E27FC236}">
                <a16:creationId xmlns:a16="http://schemas.microsoft.com/office/drawing/2014/main" id="{28E6A4D9-12A1-4CD4-99EA-5C5ECDEF8A33}"/>
              </a:ext>
            </a:extLst>
          </p:cNvPr>
          <p:cNvSpPr>
            <a:spLocks noGrp="1"/>
          </p:cNvSpPr>
          <p:nvPr>
            <p:ph type="title"/>
          </p:nvPr>
        </p:nvSpPr>
        <p:spPr>
          <a:xfrm>
            <a:off x="476101" y="2243580"/>
            <a:ext cx="11236749" cy="3026003"/>
          </a:xfrm>
        </p:spPr>
        <p:txBody>
          <a:bodyPr vert="horz" lIns="91440" tIns="45720" rIns="91440" bIns="45720" rtlCol="0" anchor="ctr">
            <a:normAutofit fontScale="90000"/>
          </a:bodyPr>
          <a:lstStyle/>
          <a:p>
            <a:pPr>
              <a:lnSpc>
                <a:spcPct val="90000"/>
              </a:lnSpc>
            </a:pPr>
            <a:r>
              <a:rPr lang="en-US" dirty="0">
                <a:solidFill>
                  <a:srgbClr val="FFFFFF"/>
                </a:solidFill>
              </a:rPr>
              <a:t>Coercive control is a crime in:</a:t>
            </a:r>
            <a:br>
              <a:rPr lang="en-US" dirty="0">
                <a:solidFill>
                  <a:srgbClr val="FFFFFF"/>
                </a:solidFill>
              </a:rPr>
            </a:br>
            <a:br>
              <a:rPr lang="en-US" dirty="0">
                <a:solidFill>
                  <a:srgbClr val="FFFFFF"/>
                </a:solidFill>
              </a:rPr>
            </a:br>
            <a:r>
              <a:rPr lang="en-US" sz="4000" dirty="0">
                <a:solidFill>
                  <a:srgbClr val="FFFFFF"/>
                </a:solidFill>
              </a:rPr>
              <a:t>The United Kingdom</a:t>
            </a:r>
            <a:br>
              <a:rPr lang="en-US" sz="4000" b="1" dirty="0">
                <a:solidFill>
                  <a:srgbClr val="FFFFFF"/>
                </a:solidFill>
              </a:rPr>
            </a:br>
            <a:r>
              <a:rPr lang="en-US" sz="4000" dirty="0">
                <a:solidFill>
                  <a:srgbClr val="FFFFFF"/>
                </a:solidFill>
              </a:rPr>
              <a:t>Ireland</a:t>
            </a:r>
            <a:br>
              <a:rPr lang="en-US" sz="4000" dirty="0">
                <a:solidFill>
                  <a:srgbClr val="FFFFFF"/>
                </a:solidFill>
              </a:rPr>
            </a:br>
            <a:r>
              <a:rPr lang="en-US" sz="4000" dirty="0">
                <a:solidFill>
                  <a:srgbClr val="FFFFFF"/>
                </a:solidFill>
              </a:rPr>
              <a:t>France</a:t>
            </a:r>
            <a:br>
              <a:rPr lang="en-US" sz="4000" dirty="0">
                <a:solidFill>
                  <a:srgbClr val="FFFFFF"/>
                </a:solidFill>
              </a:rPr>
            </a:br>
            <a:r>
              <a:rPr lang="en-US" sz="4000" dirty="0">
                <a:solidFill>
                  <a:srgbClr val="FFFFFF"/>
                </a:solidFill>
              </a:rPr>
              <a:t>Australia</a:t>
            </a:r>
            <a:br>
              <a:rPr lang="en-US" sz="4000" dirty="0">
                <a:solidFill>
                  <a:srgbClr val="FFFFFF"/>
                </a:solidFill>
              </a:rPr>
            </a:br>
            <a:br>
              <a:rPr lang="en-US" sz="4000" dirty="0">
                <a:solidFill>
                  <a:srgbClr val="FFFFFF"/>
                </a:solidFill>
              </a:rPr>
            </a:br>
            <a:r>
              <a:rPr lang="en-US" sz="4000" dirty="0">
                <a:solidFill>
                  <a:srgbClr val="FFFFFF"/>
                </a:solidFill>
              </a:rPr>
              <a:t>and in some U.S. states</a:t>
            </a:r>
            <a:br>
              <a:rPr lang="en-US" sz="4000" dirty="0">
                <a:solidFill>
                  <a:srgbClr val="FFFFFF"/>
                </a:solidFill>
              </a:rPr>
            </a:br>
            <a:br>
              <a:rPr lang="en-US" sz="4000" dirty="0">
                <a:solidFill>
                  <a:srgbClr val="FFFFFF"/>
                </a:solidFill>
              </a:rPr>
            </a:br>
            <a:r>
              <a:rPr lang="en-US" dirty="0">
                <a:solidFill>
                  <a:srgbClr val="FFFFFF"/>
                </a:solidFill>
              </a:rPr>
              <a:t>“Coercive Control” is NOT a criminal offence in Canada</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87400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53">
            <a:extLst>
              <a:ext uri="{FF2B5EF4-FFF2-40B4-BE49-F238E27FC236}">
                <a16:creationId xmlns:a16="http://schemas.microsoft.com/office/drawing/2014/main" id="{2BF9E9D4-45CA-6BF3-E785-3671459D213E}"/>
              </a:ext>
            </a:extLst>
          </p:cNvPr>
          <p:cNvPicPr>
            <a:picLocks noChangeAspect="1"/>
          </p:cNvPicPr>
          <p:nvPr/>
        </p:nvPicPr>
        <p:blipFill rotWithShape="1">
          <a:blip r:embed="rId2">
            <a:alphaModFix amt="35000"/>
          </a:blip>
          <a:srcRect t="10000"/>
          <a:stretch/>
        </p:blipFill>
        <p:spPr>
          <a:xfrm>
            <a:off x="20" y="10"/>
            <a:ext cx="12191980" cy="6857990"/>
          </a:xfrm>
          <a:prstGeom prst="rect">
            <a:avLst/>
          </a:prstGeom>
        </p:spPr>
      </p:pic>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lnSpc>
                <a:spcPct val="90000"/>
              </a:lnSpc>
            </a:pPr>
            <a:r>
              <a:rPr lang="en-US" sz="4800" spc="-21" baseline="0" dirty="0">
                <a:solidFill>
                  <a:srgbClr val="FFFFFF"/>
                </a:solidFill>
              </a:rPr>
              <a:t>Is it violence?</a:t>
            </a:r>
            <a:endParaRPr lang="en-US" sz="4800" dirty="0">
              <a:solidFill>
                <a:srgbClr val="FFFFFF"/>
              </a:solidFill>
            </a:endParaRPr>
          </a:p>
        </p:txBody>
      </p:sp>
      <p:sp>
        <p:nvSpPr>
          <p:cNvPr id="70" name="TextBox 4">
            <a:extLst>
              <a:ext uri="{FF2B5EF4-FFF2-40B4-BE49-F238E27FC236}">
                <a16:creationId xmlns:a16="http://schemas.microsoft.com/office/drawing/2014/main" id="{57F778C7-B445-976F-70AC-292778FAB713}"/>
              </a:ext>
            </a:extLst>
          </p:cNvPr>
          <p:cNvSpPr txBox="1"/>
          <p:nvPr/>
        </p:nvSpPr>
        <p:spPr>
          <a:xfrm>
            <a:off x="838200" y="1690688"/>
            <a:ext cx="10515600" cy="4351338"/>
          </a:xfrm>
          <a:prstGeom prst="rect">
            <a:avLst/>
          </a:prstGeom>
        </p:spPr>
        <p:txBody>
          <a:bodyPr vert="horz" lIns="91440" tIns="45720" rIns="91440" bIns="45720" rtlCol="0">
            <a:normAutofit fontScale="92500"/>
          </a:bodyPr>
          <a:lstStyle/>
          <a:p>
            <a:pPr>
              <a:lnSpc>
                <a:spcPct val="90000"/>
              </a:lnSpc>
              <a:spcAft>
                <a:spcPts val="618"/>
              </a:spcAft>
            </a:pPr>
            <a:r>
              <a:rPr lang="en-US" sz="2400" dirty="0">
                <a:solidFill>
                  <a:srgbClr val="FFFFFF"/>
                </a:solidFill>
              </a:rPr>
              <a:t>The Domestic Violence and Stalking Act defines “domestic violence” at section 2(1.1):</a:t>
            </a:r>
          </a:p>
          <a:p>
            <a:pPr>
              <a:lnSpc>
                <a:spcPct val="90000"/>
              </a:lnSpc>
              <a:spcAft>
                <a:spcPts val="618"/>
              </a:spcAft>
            </a:pPr>
            <a:endParaRPr lang="en-US" sz="2400" dirty="0">
              <a:solidFill>
                <a:srgbClr val="FFFFFF"/>
              </a:solidFill>
            </a:endParaRPr>
          </a:p>
          <a:p>
            <a:pPr>
              <a:lnSpc>
                <a:spcPct val="90000"/>
              </a:lnSpc>
              <a:spcAft>
                <a:spcPts val="618"/>
              </a:spcAft>
            </a:pPr>
            <a:r>
              <a:rPr lang="en-US" sz="2400" dirty="0">
                <a:solidFill>
                  <a:srgbClr val="FFFFFF"/>
                </a:solidFill>
              </a:rPr>
              <a:t>(a) an intentional, reckless or threatened act or omission that causes bodily harm or property damage; </a:t>
            </a:r>
          </a:p>
          <a:p>
            <a:pPr>
              <a:lnSpc>
                <a:spcPct val="90000"/>
              </a:lnSpc>
              <a:spcAft>
                <a:spcPts val="618"/>
              </a:spcAft>
            </a:pPr>
            <a:endParaRPr lang="en-US" sz="800" dirty="0">
              <a:solidFill>
                <a:srgbClr val="FFFFFF"/>
              </a:solidFill>
            </a:endParaRPr>
          </a:p>
          <a:p>
            <a:pPr>
              <a:lnSpc>
                <a:spcPct val="90000"/>
              </a:lnSpc>
              <a:spcAft>
                <a:spcPts val="618"/>
              </a:spcAft>
            </a:pPr>
            <a:r>
              <a:rPr lang="en-US" sz="2400" dirty="0">
                <a:solidFill>
                  <a:srgbClr val="FFFFFF"/>
                </a:solidFill>
              </a:rPr>
              <a:t>(b) an intentional, reckless or threatened act or omission that causes a reasonable fear of bodily harm or property damage; </a:t>
            </a:r>
          </a:p>
          <a:p>
            <a:pPr>
              <a:lnSpc>
                <a:spcPct val="90000"/>
              </a:lnSpc>
              <a:spcAft>
                <a:spcPts val="618"/>
              </a:spcAft>
            </a:pPr>
            <a:endParaRPr lang="en-US" sz="800" dirty="0">
              <a:solidFill>
                <a:srgbClr val="FFFFFF"/>
              </a:solidFill>
            </a:endParaRPr>
          </a:p>
          <a:p>
            <a:pPr>
              <a:lnSpc>
                <a:spcPct val="90000"/>
              </a:lnSpc>
              <a:spcAft>
                <a:spcPts val="618"/>
              </a:spcAft>
            </a:pPr>
            <a:r>
              <a:rPr lang="en-US" sz="2400" dirty="0">
                <a:solidFill>
                  <a:srgbClr val="FFFFFF"/>
                </a:solidFill>
              </a:rPr>
              <a:t>(c) conduct that </a:t>
            </a:r>
            <a:r>
              <a:rPr lang="en-US" sz="2400" u="sng" dirty="0">
                <a:solidFill>
                  <a:srgbClr val="FFFFFF"/>
                </a:solidFill>
              </a:rPr>
              <a:t>reasonably</a:t>
            </a:r>
            <a:r>
              <a:rPr lang="en-US" sz="2400" dirty="0">
                <a:solidFill>
                  <a:srgbClr val="FFFFFF"/>
                </a:solidFill>
              </a:rPr>
              <a:t>, </a:t>
            </a:r>
            <a:r>
              <a:rPr lang="en-US" sz="2400" u="sng" dirty="0">
                <a:solidFill>
                  <a:srgbClr val="FFFFFF"/>
                </a:solidFill>
              </a:rPr>
              <a:t>in all the circumstances</a:t>
            </a:r>
            <a:r>
              <a:rPr lang="en-US" sz="2400" dirty="0">
                <a:solidFill>
                  <a:srgbClr val="FFFFFF"/>
                </a:solidFill>
              </a:rPr>
              <a:t>, constitutes psychological or emotional abuse; </a:t>
            </a:r>
          </a:p>
          <a:p>
            <a:pPr>
              <a:lnSpc>
                <a:spcPct val="90000"/>
              </a:lnSpc>
              <a:spcAft>
                <a:spcPts val="618"/>
              </a:spcAft>
            </a:pPr>
            <a:endParaRPr lang="en-US" sz="800" dirty="0">
              <a:solidFill>
                <a:srgbClr val="FFFFFF"/>
              </a:solidFill>
            </a:endParaRPr>
          </a:p>
          <a:p>
            <a:pPr>
              <a:lnSpc>
                <a:spcPct val="90000"/>
              </a:lnSpc>
              <a:spcAft>
                <a:spcPts val="618"/>
              </a:spcAft>
            </a:pPr>
            <a:r>
              <a:rPr lang="en-US" sz="2400" dirty="0">
                <a:solidFill>
                  <a:srgbClr val="FFFFFF"/>
                </a:solidFill>
              </a:rPr>
              <a:t>(d) forced confinement; </a:t>
            </a:r>
          </a:p>
          <a:p>
            <a:pPr>
              <a:lnSpc>
                <a:spcPct val="90000"/>
              </a:lnSpc>
              <a:spcAft>
                <a:spcPts val="618"/>
              </a:spcAft>
            </a:pPr>
            <a:endParaRPr lang="en-US" sz="900" dirty="0">
              <a:solidFill>
                <a:srgbClr val="FFFFFF"/>
              </a:solidFill>
            </a:endParaRPr>
          </a:p>
          <a:p>
            <a:pPr>
              <a:lnSpc>
                <a:spcPct val="90000"/>
              </a:lnSpc>
              <a:spcAft>
                <a:spcPts val="618"/>
              </a:spcAft>
            </a:pPr>
            <a:r>
              <a:rPr lang="en-US" sz="2400" dirty="0">
                <a:solidFill>
                  <a:srgbClr val="FFFFFF"/>
                </a:solidFill>
              </a:rPr>
              <a:t>(e) sexual abuse. </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6B786C7-B8F9-4072-AAAA-17258464D730}" type="slidenum">
              <a:rPr lang="en-US" smtClean="0">
                <a:solidFill>
                  <a:srgbClr val="FFFFFF"/>
                </a:solidFill>
                <a:latin typeface="Calibri" panose="020F0502020204030204"/>
              </a:rPr>
              <a:pPr>
                <a:spcAft>
                  <a:spcPts val="600"/>
                </a:spcAft>
                <a:defRPr/>
              </a:pPr>
              <a:t>5</a:t>
            </a:fld>
            <a:endParaRPr lang="en-US">
              <a:solidFill>
                <a:srgbClr val="FFFFFF"/>
              </a:solidFill>
              <a:latin typeface="Calibri" panose="020F0502020204030204"/>
            </a:endParaRPr>
          </a:p>
        </p:txBody>
      </p:sp>
      <p:sp>
        <p:nvSpPr>
          <p:cNvPr id="2" name="TextBox 1">
            <a:extLst>
              <a:ext uri="{FF2B5EF4-FFF2-40B4-BE49-F238E27FC236}">
                <a16:creationId xmlns:a16="http://schemas.microsoft.com/office/drawing/2014/main" id="{B2DDF23A-1D01-AF8C-919A-5FB37E948F29}"/>
              </a:ext>
            </a:extLst>
          </p:cNvPr>
          <p:cNvSpPr txBox="1"/>
          <p:nvPr/>
        </p:nvSpPr>
        <p:spPr>
          <a:xfrm>
            <a:off x="1628078" y="6301678"/>
            <a:ext cx="9199756" cy="276999"/>
          </a:xfrm>
          <a:prstGeom prst="rect">
            <a:avLst/>
          </a:prstGeom>
          <a:noFill/>
        </p:spPr>
        <p:txBody>
          <a:bodyPr wrap="square" rtlCol="0">
            <a:spAutoFit/>
          </a:bodyPr>
          <a:lstStyle/>
          <a:p>
            <a:r>
              <a:rPr lang="en-US" sz="1200" dirty="0"/>
              <a:t>Contains information from the Manitoba government, licensed under the </a:t>
            </a:r>
            <a:r>
              <a:rPr lang="en-US" sz="1200" dirty="0" err="1"/>
              <a:t>OpenMB</a:t>
            </a:r>
            <a:r>
              <a:rPr lang="en-US" sz="1200" dirty="0"/>
              <a:t> Information and Data Use </a:t>
            </a:r>
            <a:r>
              <a:rPr lang="en-US" sz="1200" dirty="0" err="1"/>
              <a:t>Licence</a:t>
            </a:r>
            <a:r>
              <a:rPr lang="en-US" sz="1200" dirty="0"/>
              <a:t> (</a:t>
            </a:r>
            <a:r>
              <a:rPr lang="en-US" sz="1200" dirty="0">
                <a:hlinkClick r:id="rId3">
                  <a:extLst>
                    <a:ext uri="{A12FA001-AC4F-418D-AE19-62706E023703}">
                      <ahyp:hlinkClr xmlns:ahyp="http://schemas.microsoft.com/office/drawing/2018/hyperlinkcolor" val="tx"/>
                    </a:ext>
                  </a:extLst>
                </a:hlinkClick>
              </a:rPr>
              <a:t>Manitoba.ca/</a:t>
            </a:r>
            <a:r>
              <a:rPr lang="en-US" sz="1200" dirty="0" err="1">
                <a:hlinkClick r:id="rId3">
                  <a:extLst>
                    <a:ext uri="{A12FA001-AC4F-418D-AE19-62706E023703}">
                      <ahyp:hlinkClr xmlns:ahyp="http://schemas.microsoft.com/office/drawing/2018/hyperlinkcolor" val="tx"/>
                    </a:ext>
                  </a:extLst>
                </a:hlinkClick>
              </a:rPr>
              <a:t>OpenMB</a:t>
            </a:r>
            <a:r>
              <a:rPr lang="en-US" sz="1200" dirty="0"/>
              <a:t>)</a:t>
            </a:r>
          </a:p>
        </p:txBody>
      </p:sp>
    </p:spTree>
    <p:extLst>
      <p:ext uri="{BB962C8B-B14F-4D97-AF65-F5344CB8AC3E}">
        <p14:creationId xmlns:p14="http://schemas.microsoft.com/office/powerpoint/2010/main" val="181190039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519954" y="4817327"/>
            <a:ext cx="4709270" cy="1026351"/>
          </a:xfrm>
        </p:spPr>
        <p:txBody>
          <a:bodyPr vert="horz" lIns="91440" tIns="45720" rIns="91440" bIns="45720" rtlCol="0" anchor="t">
            <a:normAutofit/>
          </a:bodyPr>
          <a:lstStyle/>
          <a:p>
            <a:r>
              <a:rPr lang="en-US" sz="4000" kern="1200" dirty="0">
                <a:solidFill>
                  <a:schemeClr val="bg1"/>
                </a:solidFill>
                <a:latin typeface="+mj-lt"/>
                <a:ea typeface="+mj-ea"/>
                <a:cs typeface="+mj-cs"/>
              </a:rPr>
              <a:t>What is stalking?</a:t>
            </a:r>
          </a:p>
        </p:txBody>
      </p:sp>
      <p:pic>
        <p:nvPicPr>
          <p:cNvPr id="5" name="Picture 4" descr="Child playing in the sheets">
            <a:extLst>
              <a:ext uri="{FF2B5EF4-FFF2-40B4-BE49-F238E27FC236}">
                <a16:creationId xmlns:a16="http://schemas.microsoft.com/office/drawing/2014/main" id="{BDBFD5F9-CC99-D691-72E3-E29B606D006B}"/>
              </a:ext>
            </a:extLst>
          </p:cNvPr>
          <p:cNvPicPr>
            <a:picLocks noChangeAspect="1"/>
          </p:cNvPicPr>
          <p:nvPr/>
        </p:nvPicPr>
        <p:blipFill rotWithShape="1">
          <a:blip r:embed="rId2"/>
          <a:srcRect l="15879" r="16504"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3" name="Picture 2" descr="A running leopard">
            <a:extLst>
              <a:ext uri="{FF2B5EF4-FFF2-40B4-BE49-F238E27FC236}">
                <a16:creationId xmlns:a16="http://schemas.microsoft.com/office/drawing/2014/main" id="{F0F858E9-A186-7638-71C4-B193E43F193F}"/>
              </a:ext>
            </a:extLst>
          </p:cNvPr>
          <p:cNvPicPr>
            <a:picLocks noChangeAspect="1"/>
          </p:cNvPicPr>
          <p:nvPr/>
        </p:nvPicPr>
        <p:blipFill rotWithShape="1">
          <a:blip r:embed="rId3"/>
          <a:srcRect l="16206" r="24278"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8" name="Picture 7" descr="Computer user holding coffee cup">
            <a:extLst>
              <a:ext uri="{FF2B5EF4-FFF2-40B4-BE49-F238E27FC236}">
                <a16:creationId xmlns:a16="http://schemas.microsoft.com/office/drawing/2014/main" id="{581A5DD1-6F7E-C8A4-4CB7-054DEE498C32}"/>
              </a:ext>
            </a:extLst>
          </p:cNvPr>
          <p:cNvPicPr>
            <a:picLocks noChangeAspect="1"/>
          </p:cNvPicPr>
          <p:nvPr/>
        </p:nvPicPr>
        <p:blipFill rotWithShape="1">
          <a:blip r:embed="rId4"/>
          <a:srcRect l="19642" r="13741"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6"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Rectangle 5">
            <a:extLst>
              <a:ext uri="{FF2B5EF4-FFF2-40B4-BE49-F238E27FC236}">
                <a16:creationId xmlns:a16="http://schemas.microsoft.com/office/drawing/2014/main" id="{16F523CD-FE61-ABC3-E50C-2E3711386669}"/>
              </a:ext>
            </a:extLst>
          </p:cNvPr>
          <p:cNvSpPr/>
          <p:nvPr/>
        </p:nvSpPr>
        <p:spPr>
          <a:xfrm>
            <a:off x="4861932" y="4342101"/>
            <a:ext cx="6810114" cy="195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lnSpcReduction="10000"/>
          </a:bodyPr>
          <a:lstStyle/>
          <a:p>
            <a:pPr>
              <a:lnSpc>
                <a:spcPct val="90000"/>
              </a:lnSpc>
              <a:spcAft>
                <a:spcPts val="600"/>
              </a:spcAft>
            </a:pPr>
            <a:endParaRPr lang="en-US" sz="1100" spc="-20" dirty="0">
              <a:solidFill>
                <a:schemeClr val="bg1">
                  <a:alpha val="80000"/>
                </a:schemeClr>
              </a:solidFill>
            </a:endParaRPr>
          </a:p>
          <a:p>
            <a:pPr>
              <a:lnSpc>
                <a:spcPct val="90000"/>
              </a:lnSpc>
              <a:spcAft>
                <a:spcPts val="600"/>
              </a:spcAft>
            </a:pPr>
            <a:r>
              <a:rPr lang="en-US" sz="2100" i="1" spc="-20" dirty="0">
                <a:solidFill>
                  <a:schemeClr val="bg1">
                    <a:alpha val="80000"/>
                  </a:schemeClr>
                </a:solidFill>
              </a:rPr>
              <a:t>The Domestic Violence and Stalking Act</a:t>
            </a:r>
            <a:r>
              <a:rPr lang="en-US" sz="2100" spc="-20" dirty="0">
                <a:solidFill>
                  <a:schemeClr val="bg1">
                    <a:alpha val="80000"/>
                  </a:schemeClr>
                </a:solidFill>
              </a:rPr>
              <a:t> says that stalking is</a:t>
            </a:r>
            <a:r>
              <a:rPr lang="en-US" sz="2000" spc="-20" dirty="0">
                <a:solidFill>
                  <a:schemeClr val="bg1">
                    <a:alpha val="80000"/>
                  </a:schemeClr>
                </a:solidFill>
              </a:rPr>
              <a:t>:</a:t>
            </a:r>
            <a:endParaRPr lang="en-US" sz="900" spc="-20" dirty="0">
              <a:solidFill>
                <a:schemeClr val="bg1">
                  <a:alpha val="80000"/>
                </a:schemeClr>
              </a:solidFill>
            </a:endParaRPr>
          </a:p>
          <a:p>
            <a:pPr>
              <a:lnSpc>
                <a:spcPct val="90000"/>
              </a:lnSpc>
              <a:spcAft>
                <a:spcPts val="600"/>
              </a:spcAft>
            </a:pPr>
            <a:r>
              <a:rPr lang="en-US" sz="2000" spc="-20" dirty="0">
                <a:solidFill>
                  <a:schemeClr val="bg1">
                    <a:alpha val="80000"/>
                  </a:schemeClr>
                </a:solidFill>
              </a:rPr>
              <a:t>repeated </a:t>
            </a:r>
            <a:r>
              <a:rPr lang="en-US" sz="2000" spc="-20" dirty="0" err="1">
                <a:solidFill>
                  <a:schemeClr val="bg1">
                    <a:alpha val="80000"/>
                  </a:schemeClr>
                </a:solidFill>
              </a:rPr>
              <a:t>behaviour</a:t>
            </a:r>
            <a:r>
              <a:rPr lang="en-US" sz="2000" spc="-20" dirty="0">
                <a:solidFill>
                  <a:schemeClr val="bg1">
                    <a:alpha val="80000"/>
                  </a:schemeClr>
                </a:solidFill>
              </a:rPr>
              <a:t> that causes the subject to reasonably fear for his or her safety - this includes following, watching, threatening conduct, repeated unwelcome communication with the person or someone they know and using the internet or other electronic means to threaten or harass</a:t>
            </a:r>
          </a:p>
          <a:p>
            <a:pPr indent="-228600">
              <a:lnSpc>
                <a:spcPct val="90000"/>
              </a:lnSpc>
              <a:spcAft>
                <a:spcPts val="600"/>
              </a:spcAft>
              <a:buFont typeface="Arial" panose="020B0604020202020204" pitchFamily="34" charset="0"/>
              <a:buChar char="•"/>
            </a:pPr>
            <a:endParaRPr lang="en-US" sz="1100" spc="-20" dirty="0">
              <a:solidFill>
                <a:schemeClr val="bg1">
                  <a:alpha val="80000"/>
                </a:schemeClr>
              </a:solidFill>
            </a:endParaRPr>
          </a:p>
        </p:txBody>
      </p:sp>
      <p:sp>
        <p:nvSpPr>
          <p:cNvPr id="2" name="TextBox 1">
            <a:extLst>
              <a:ext uri="{FF2B5EF4-FFF2-40B4-BE49-F238E27FC236}">
                <a16:creationId xmlns:a16="http://schemas.microsoft.com/office/drawing/2014/main" id="{BA76E7BB-B661-5211-C40C-5DF2534B1F7D}"/>
              </a:ext>
            </a:extLst>
          </p:cNvPr>
          <p:cNvSpPr txBox="1"/>
          <p:nvPr/>
        </p:nvSpPr>
        <p:spPr>
          <a:xfrm>
            <a:off x="1773043" y="6441339"/>
            <a:ext cx="9199756" cy="276999"/>
          </a:xfrm>
          <a:prstGeom prst="rect">
            <a:avLst/>
          </a:prstGeom>
          <a:noFill/>
        </p:spPr>
        <p:txBody>
          <a:bodyPr wrap="square" rtlCol="0">
            <a:spAutoFit/>
          </a:bodyPr>
          <a:lstStyle/>
          <a:p>
            <a:r>
              <a:rPr lang="en-US" sz="1200" dirty="0">
                <a:solidFill>
                  <a:schemeClr val="bg1"/>
                </a:solidFill>
              </a:rPr>
              <a:t>Contains information from the Manitoba government, licensed under the </a:t>
            </a:r>
            <a:r>
              <a:rPr lang="en-US" sz="1200" dirty="0" err="1">
                <a:solidFill>
                  <a:schemeClr val="bg1"/>
                </a:solidFill>
              </a:rPr>
              <a:t>OpenMB</a:t>
            </a:r>
            <a:r>
              <a:rPr lang="en-US" sz="1200" dirty="0">
                <a:solidFill>
                  <a:schemeClr val="bg1"/>
                </a:solidFill>
              </a:rPr>
              <a:t> Information and Data Use </a:t>
            </a:r>
            <a:r>
              <a:rPr lang="en-US" sz="1200" dirty="0" err="1">
                <a:solidFill>
                  <a:schemeClr val="bg1"/>
                </a:solidFill>
              </a:rPr>
              <a:t>Licence</a:t>
            </a:r>
            <a:r>
              <a:rPr lang="en-US" sz="1200" dirty="0">
                <a:solidFill>
                  <a:schemeClr val="bg1"/>
                </a:solidFill>
              </a:rPr>
              <a:t> (</a:t>
            </a:r>
            <a:r>
              <a:rPr lang="en-US" sz="1200" dirty="0">
                <a:solidFill>
                  <a:schemeClr val="bg1"/>
                </a:solidFill>
                <a:hlinkClick r:id="rId6">
                  <a:extLst>
                    <a:ext uri="{A12FA001-AC4F-418D-AE19-62706E023703}">
                      <ahyp:hlinkClr xmlns:ahyp="http://schemas.microsoft.com/office/drawing/2018/hyperlinkcolor" val="tx"/>
                    </a:ext>
                  </a:extLst>
                </a:hlinkClick>
              </a:rPr>
              <a:t>Manitoba.ca/</a:t>
            </a:r>
            <a:r>
              <a:rPr lang="en-US" sz="1200" dirty="0" err="1">
                <a:solidFill>
                  <a:schemeClr val="bg1"/>
                </a:solidFill>
                <a:hlinkClick r:id="rId6">
                  <a:extLst>
                    <a:ext uri="{A12FA001-AC4F-418D-AE19-62706E023703}">
                      <ahyp:hlinkClr xmlns:ahyp="http://schemas.microsoft.com/office/drawing/2018/hyperlinkcolor" val="tx"/>
                    </a:ext>
                  </a:extLst>
                </a:hlinkClick>
              </a:rPr>
              <a:t>OpenMB</a:t>
            </a:r>
            <a:r>
              <a:rPr lang="en-US" sz="1200" dirty="0">
                <a:solidFill>
                  <a:schemeClr val="bg1"/>
                </a:solidFill>
              </a:rPr>
              <a:t>)</a:t>
            </a:r>
          </a:p>
        </p:txBody>
      </p:sp>
    </p:spTree>
    <p:extLst>
      <p:ext uri="{BB962C8B-B14F-4D97-AF65-F5344CB8AC3E}">
        <p14:creationId xmlns:p14="http://schemas.microsoft.com/office/powerpoint/2010/main" val="1606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53" descr="Shape&#10;&#10;Description automatically generated">
            <a:extLst>
              <a:ext uri="{FF2B5EF4-FFF2-40B4-BE49-F238E27FC236}">
                <a16:creationId xmlns:a16="http://schemas.microsoft.com/office/drawing/2014/main" id="{2BF9E9D4-45CA-6BF3-E785-3671459D213E}"/>
              </a:ext>
            </a:extLst>
          </p:cNvPr>
          <p:cNvPicPr>
            <a:picLocks noChangeAspect="1"/>
          </p:cNvPicPr>
          <p:nvPr/>
        </p:nvPicPr>
        <p:blipFill rotWithShape="1">
          <a:blip r:embed="rId2">
            <a:alphaModFix amt="35000"/>
          </a:blip>
          <a:srcRect t="10000"/>
          <a:stretch/>
        </p:blipFill>
        <p:spPr>
          <a:xfrm>
            <a:off x="0" y="10"/>
            <a:ext cx="12191980" cy="6857990"/>
          </a:xfrm>
          <a:prstGeom prst="rect">
            <a:avLst/>
          </a:prstGeom>
        </p:spPr>
      </p:pic>
      <p:sp>
        <p:nvSpPr>
          <p:cNvPr id="3" name="Title 2">
            <a:extLst>
              <a:ext uri="{FF2B5EF4-FFF2-40B4-BE49-F238E27FC236}">
                <a16:creationId xmlns:a16="http://schemas.microsoft.com/office/drawing/2014/main" id="{C2BA9F58-5131-89E0-28E8-B47BC087C5AF}"/>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marL="457200" marR="0" algn="just">
              <a:lnSpc>
                <a:spcPct val="90000"/>
              </a:lnSpc>
              <a:spcAft>
                <a:spcPts val="800"/>
              </a:spcAft>
            </a:pP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endParaRPr lang="en-US" sz="1100" dirty="0">
              <a:solidFill>
                <a:srgbClr val="FFFFFF"/>
              </a:solidFill>
            </a:endParaRP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6B786C7-B8F9-4072-AAAA-17258464D730}" type="slidenum">
              <a:rPr lang="en-US" smtClean="0">
                <a:solidFill>
                  <a:srgbClr val="FFFFFF"/>
                </a:solidFill>
                <a:latin typeface="Calibri" panose="020F0502020204030204"/>
              </a:rPr>
              <a:pPr>
                <a:spcAft>
                  <a:spcPts val="600"/>
                </a:spcAft>
                <a:defRPr/>
              </a:pPr>
              <a:t>7</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1FEAE7EC-663E-0247-9FA6-71A316CAF674}"/>
              </a:ext>
            </a:extLst>
          </p:cNvPr>
          <p:cNvSpPr txBox="1"/>
          <p:nvPr/>
        </p:nvSpPr>
        <p:spPr>
          <a:xfrm>
            <a:off x="838200" y="1825625"/>
            <a:ext cx="10515600" cy="4351338"/>
          </a:xfrm>
          <a:prstGeom prst="rect">
            <a:avLst/>
          </a:prstGeom>
        </p:spPr>
        <p:txBody>
          <a:bodyPr vert="horz" lIns="91440" tIns="45720" rIns="91440" bIns="45720" rtlCol="0">
            <a:normAutofit/>
          </a:bodyPr>
          <a:lstStyle/>
          <a:p>
            <a:pPr marR="0" lvl="0" indent="-228600">
              <a:lnSpc>
                <a:spcPct val="90000"/>
              </a:lnSpc>
              <a:spcAft>
                <a:spcPts val="600"/>
              </a:spcAft>
              <a:buSzPts val="1000"/>
              <a:buFont typeface="Arial" panose="020B0604020202020204" pitchFamily="34" charset="0"/>
              <a:buChar char="•"/>
              <a:tabLst>
                <a:tab pos="457200" algn="l"/>
              </a:tabLst>
            </a:pPr>
            <a:endParaRPr lang="en-US" sz="1300" dirty="0">
              <a:solidFill>
                <a:srgbClr val="FFFFFF"/>
              </a:solidFill>
            </a:endParaRPr>
          </a:p>
        </p:txBody>
      </p:sp>
      <p:sp>
        <p:nvSpPr>
          <p:cNvPr id="2" name="TextBox 1">
            <a:extLst>
              <a:ext uri="{FF2B5EF4-FFF2-40B4-BE49-F238E27FC236}">
                <a16:creationId xmlns:a16="http://schemas.microsoft.com/office/drawing/2014/main" id="{3DD58D72-7CC9-3019-0030-43A0C58CE81C}"/>
              </a:ext>
            </a:extLst>
          </p:cNvPr>
          <p:cNvSpPr txBox="1"/>
          <p:nvPr/>
        </p:nvSpPr>
        <p:spPr>
          <a:xfrm flipH="1">
            <a:off x="2119275" y="1874727"/>
            <a:ext cx="8301317" cy="3108543"/>
          </a:xfrm>
          <a:prstGeom prst="rect">
            <a:avLst/>
          </a:prstGeom>
          <a:noFill/>
        </p:spPr>
        <p:txBody>
          <a:bodyPr wrap="square" rtlCol="0">
            <a:spAutoFit/>
          </a:bodyPr>
          <a:lstStyle/>
          <a:p>
            <a:r>
              <a:rPr lang="en-US" sz="2800" dirty="0">
                <a:solidFill>
                  <a:schemeClr val="bg1"/>
                </a:solidFill>
              </a:rPr>
              <a:t>The Family Maintenance Act </a:t>
            </a:r>
            <a:r>
              <a:rPr lang="en-US" sz="2800" dirty="0" err="1">
                <a:solidFill>
                  <a:schemeClr val="bg1"/>
                </a:solidFill>
              </a:rPr>
              <a:t>definition:</a:t>
            </a:r>
            <a:r>
              <a:rPr lang="en-US" sz="2800" dirty="0" err="1"/>
              <a:t>T</a:t>
            </a:r>
            <a:endParaRPr lang="en-US" sz="2800" dirty="0"/>
          </a:p>
          <a:p>
            <a:endParaRPr lang="en-US" sz="2800" dirty="0">
              <a:solidFill>
                <a:schemeClr val="bg1"/>
              </a:solidFill>
            </a:endParaRPr>
          </a:p>
          <a:p>
            <a:r>
              <a:rPr lang="en-US" sz="2800" b="1" kern="0" dirty="0">
                <a:solidFill>
                  <a:schemeClr val="bg1"/>
                </a:solidFill>
                <a:effectLst/>
                <a:ea typeface="Calibri" panose="020F0502020204030204" pitchFamily="34" charset="0"/>
                <a:cs typeface="Times New Roman" panose="02020603050405020304" pitchFamily="18" charset="0"/>
              </a:rPr>
              <a:t>"domestic violence"</a:t>
            </a:r>
            <a:r>
              <a:rPr lang="en-US" sz="2800" kern="0" dirty="0">
                <a:solidFill>
                  <a:schemeClr val="bg1"/>
                </a:solidFill>
                <a:effectLst/>
                <a:ea typeface="Calibri" panose="020F0502020204030204" pitchFamily="34" charset="0"/>
                <a:cs typeface="Times New Roman" panose="02020603050405020304" pitchFamily="18" charset="0"/>
              </a:rPr>
              <a:t> means domestic violence within the meaning of subsection 2(1.1) of </a:t>
            </a:r>
            <a:r>
              <a:rPr lang="en-US" sz="2800" i="1" kern="0" dirty="0">
                <a:solidFill>
                  <a:schemeClr val="bg1"/>
                </a:solidFill>
                <a:effectLst/>
                <a:ea typeface="Calibri" panose="020F0502020204030204" pitchFamily="34" charset="0"/>
                <a:cs typeface="Times New Roman" panose="02020603050405020304" pitchFamily="18" charset="0"/>
              </a:rPr>
              <a:t>The Domestic Violence and Stalking Act</a:t>
            </a:r>
            <a:r>
              <a:rPr lang="en-US" sz="2800" kern="0" dirty="0">
                <a:solidFill>
                  <a:schemeClr val="bg1"/>
                </a:solidFill>
                <a:effectLst/>
                <a:ea typeface="Calibri" panose="020F0502020204030204" pitchFamily="34" charset="0"/>
                <a:cs typeface="Times New Roman" panose="02020603050405020304" pitchFamily="18" charset="0"/>
              </a:rPr>
              <a:t> that is caused by an act or omission of a person described in subsection 2(1) of that Act</a:t>
            </a:r>
            <a:r>
              <a:rPr lang="en-US" sz="2800" dirty="0">
                <a:solidFill>
                  <a:schemeClr val="bg1"/>
                </a:solidFill>
              </a:rPr>
              <a:t> </a:t>
            </a:r>
          </a:p>
        </p:txBody>
      </p:sp>
      <p:sp>
        <p:nvSpPr>
          <p:cNvPr id="5" name="TextBox 4">
            <a:extLst>
              <a:ext uri="{FF2B5EF4-FFF2-40B4-BE49-F238E27FC236}">
                <a16:creationId xmlns:a16="http://schemas.microsoft.com/office/drawing/2014/main" id="{90B48141-89A8-275A-6894-790051B9C251}"/>
              </a:ext>
            </a:extLst>
          </p:cNvPr>
          <p:cNvSpPr txBox="1"/>
          <p:nvPr/>
        </p:nvSpPr>
        <p:spPr>
          <a:xfrm>
            <a:off x="1628078" y="6301678"/>
            <a:ext cx="9199756" cy="276999"/>
          </a:xfrm>
          <a:prstGeom prst="rect">
            <a:avLst/>
          </a:prstGeom>
          <a:noFill/>
        </p:spPr>
        <p:txBody>
          <a:bodyPr wrap="square" rtlCol="0">
            <a:spAutoFit/>
          </a:bodyPr>
          <a:lstStyle/>
          <a:p>
            <a:r>
              <a:rPr lang="en-US" sz="1200" dirty="0">
                <a:solidFill>
                  <a:schemeClr val="bg1"/>
                </a:solidFill>
              </a:rPr>
              <a:t>Contains information from the Manitoba government, licensed under the </a:t>
            </a:r>
            <a:r>
              <a:rPr lang="en-US" sz="1200" dirty="0" err="1">
                <a:solidFill>
                  <a:schemeClr val="bg1"/>
                </a:solidFill>
              </a:rPr>
              <a:t>OpenMB</a:t>
            </a:r>
            <a:r>
              <a:rPr lang="en-US" sz="1200" dirty="0">
                <a:solidFill>
                  <a:schemeClr val="bg1"/>
                </a:solidFill>
              </a:rPr>
              <a:t> Information and Data Use </a:t>
            </a:r>
            <a:r>
              <a:rPr lang="en-US" sz="1200" dirty="0" err="1">
                <a:solidFill>
                  <a:schemeClr val="bg1"/>
                </a:solidFill>
              </a:rPr>
              <a:t>Licence</a:t>
            </a:r>
            <a:r>
              <a:rPr lang="en-US" sz="1200" dirty="0">
                <a:solidFill>
                  <a:schemeClr val="bg1"/>
                </a:solidFill>
              </a:rPr>
              <a:t> (</a:t>
            </a:r>
            <a:r>
              <a:rPr lang="en-US" sz="1200" dirty="0">
                <a:solidFill>
                  <a:schemeClr val="bg1"/>
                </a:solidFill>
                <a:hlinkClick r:id="rId3">
                  <a:extLst>
                    <a:ext uri="{A12FA001-AC4F-418D-AE19-62706E023703}">
                      <ahyp:hlinkClr xmlns:ahyp="http://schemas.microsoft.com/office/drawing/2018/hyperlinkcolor" val="tx"/>
                    </a:ext>
                  </a:extLst>
                </a:hlinkClick>
              </a:rPr>
              <a:t>Manitoba.ca/</a:t>
            </a:r>
            <a:r>
              <a:rPr lang="en-US" sz="1200" dirty="0" err="1">
                <a:solidFill>
                  <a:schemeClr val="bg1"/>
                </a:solidFill>
                <a:hlinkClick r:id="rId3">
                  <a:extLst>
                    <a:ext uri="{A12FA001-AC4F-418D-AE19-62706E023703}">
                      <ahyp:hlinkClr xmlns:ahyp="http://schemas.microsoft.com/office/drawing/2018/hyperlinkcolor" val="tx"/>
                    </a:ext>
                  </a:extLst>
                </a:hlinkClick>
              </a:rPr>
              <a:t>OpenMB</a:t>
            </a:r>
            <a:r>
              <a:rPr lang="en-US" sz="1200" dirty="0">
                <a:solidFill>
                  <a:schemeClr val="bg1"/>
                </a:solidFill>
              </a:rPr>
              <a:t>)</a:t>
            </a:r>
          </a:p>
        </p:txBody>
      </p:sp>
    </p:spTree>
    <p:extLst>
      <p:ext uri="{BB962C8B-B14F-4D97-AF65-F5344CB8AC3E}">
        <p14:creationId xmlns:p14="http://schemas.microsoft.com/office/powerpoint/2010/main" val="159234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7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53" descr="Shape&#10;&#10;Description automatically generated">
            <a:extLst>
              <a:ext uri="{FF2B5EF4-FFF2-40B4-BE49-F238E27FC236}">
                <a16:creationId xmlns:a16="http://schemas.microsoft.com/office/drawing/2014/main" id="{2BF9E9D4-45CA-6BF3-E785-3671459D213E}"/>
              </a:ext>
            </a:extLst>
          </p:cNvPr>
          <p:cNvPicPr>
            <a:picLocks noChangeAspect="1"/>
          </p:cNvPicPr>
          <p:nvPr/>
        </p:nvPicPr>
        <p:blipFill rotWithShape="1">
          <a:blip r:embed="rId2">
            <a:alphaModFix amt="35000"/>
          </a:blip>
          <a:srcRect t="10000"/>
          <a:stretch/>
        </p:blipFill>
        <p:spPr>
          <a:xfrm>
            <a:off x="20" y="0"/>
            <a:ext cx="12191980" cy="6857990"/>
          </a:xfrm>
          <a:prstGeom prst="rect">
            <a:avLst/>
          </a:prstGeom>
        </p:spPr>
      </p:pic>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lnSpc>
                <a:spcPct val="90000"/>
              </a:lnSpc>
            </a:pPr>
            <a:r>
              <a:rPr lang="en-US" spc="-21" baseline="0" dirty="0">
                <a:solidFill>
                  <a:srgbClr val="FFFFFF"/>
                </a:solidFill>
              </a:rPr>
              <a:t>Is it violence?</a:t>
            </a:r>
            <a:endParaRPr lang="en-US" dirty="0">
              <a:solidFill>
                <a:srgbClr val="FFFFFF"/>
              </a:solidFill>
            </a:endParaRP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6B786C7-B8F9-4072-AAAA-17258464D730}" type="slidenum">
              <a:rPr lang="en-US" smtClean="0">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
        <p:nvSpPr>
          <p:cNvPr id="5" name="TextBox 4">
            <a:extLst>
              <a:ext uri="{FF2B5EF4-FFF2-40B4-BE49-F238E27FC236}">
                <a16:creationId xmlns:a16="http://schemas.microsoft.com/office/drawing/2014/main" id="{E906B1C8-E538-6026-913A-FAA4AEAAE0A9}"/>
              </a:ext>
            </a:extLst>
          </p:cNvPr>
          <p:cNvSpPr txBox="1"/>
          <p:nvPr/>
        </p:nvSpPr>
        <p:spPr>
          <a:xfrm>
            <a:off x="2029522" y="2723513"/>
            <a:ext cx="8140390" cy="2677656"/>
          </a:xfrm>
          <a:prstGeom prst="rect">
            <a:avLst/>
          </a:prstGeom>
          <a:noFill/>
        </p:spPr>
        <p:txBody>
          <a:bodyPr wrap="square">
            <a:spAutoFit/>
          </a:bodyPr>
          <a:lstStyle/>
          <a:p>
            <a:r>
              <a:rPr lang="en-US" sz="2400" i="1" kern="0" dirty="0">
                <a:effectLst/>
                <a:latin typeface="Calibri" panose="020F0502020204030204" pitchFamily="34" charset="0"/>
                <a:ea typeface="Calibri" panose="020F0502020204030204" pitchFamily="34" charset="0"/>
                <a:cs typeface="Times New Roman" panose="02020603050405020304" pitchFamily="18" charset="0"/>
              </a:rPr>
              <a:t>family violence</a:t>
            </a:r>
            <a:r>
              <a:rPr lang="en-US" sz="2400" i="1" kern="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means any conduct, </a:t>
            </a:r>
            <a:r>
              <a:rPr lang="en-US" sz="2400" b="1" kern="0" dirty="0">
                <a:effectLst/>
                <a:latin typeface="Calibri" panose="020F0502020204030204" pitchFamily="34" charset="0"/>
                <a:ea typeface="Calibri" panose="020F0502020204030204" pitchFamily="34" charset="0"/>
                <a:cs typeface="Times New Roman" panose="02020603050405020304" pitchFamily="18" charset="0"/>
              </a:rPr>
              <a:t>whether or not the conduct constitutes a criminal offence</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 by a family member towards another family member, that is violent or threatening or that constitutes a pattern of </a:t>
            </a:r>
            <a:r>
              <a:rPr lang="en-US" sz="2400" b="1" kern="0" dirty="0">
                <a:effectLst/>
                <a:latin typeface="Calibri" panose="020F0502020204030204" pitchFamily="34" charset="0"/>
                <a:ea typeface="Calibri" panose="020F0502020204030204" pitchFamily="34" charset="0"/>
                <a:cs typeface="Times New Roman" panose="02020603050405020304" pitchFamily="18" charset="0"/>
              </a:rPr>
              <a:t>coercive and controlling </a:t>
            </a:r>
            <a:r>
              <a:rPr lang="en-US" sz="2400" b="1" kern="0" dirty="0" err="1">
                <a:effectLst/>
                <a:latin typeface="Calibri" panose="020F0502020204030204" pitchFamily="34" charset="0"/>
                <a:ea typeface="Calibri" panose="020F0502020204030204" pitchFamily="34" charset="0"/>
                <a:cs typeface="Times New Roman" panose="02020603050405020304" pitchFamily="18" charset="0"/>
              </a:rPr>
              <a:t>behaviour</a:t>
            </a:r>
            <a:r>
              <a:rPr lang="en-US" sz="2400" b="1" kern="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or that causes that other family member to fear for their own safety or for that of another person — and in the case of a child, the direct or indirect exposure to such conduct*</a:t>
            </a:r>
            <a:endParaRPr lang="en-US" sz="2400" dirty="0"/>
          </a:p>
        </p:txBody>
      </p:sp>
      <p:sp>
        <p:nvSpPr>
          <p:cNvPr id="6" name="TextBox 5">
            <a:extLst>
              <a:ext uri="{FF2B5EF4-FFF2-40B4-BE49-F238E27FC236}">
                <a16:creationId xmlns:a16="http://schemas.microsoft.com/office/drawing/2014/main" id="{07EF51B9-9390-E07D-0459-17BDD6376C7F}"/>
              </a:ext>
            </a:extLst>
          </p:cNvPr>
          <p:cNvSpPr txBox="1"/>
          <p:nvPr/>
        </p:nvSpPr>
        <p:spPr>
          <a:xfrm>
            <a:off x="923365" y="1762405"/>
            <a:ext cx="6373906" cy="461665"/>
          </a:xfrm>
          <a:prstGeom prst="rect">
            <a:avLst/>
          </a:prstGeom>
          <a:noFill/>
        </p:spPr>
        <p:txBody>
          <a:bodyPr wrap="square" rtlCol="0">
            <a:spAutoFit/>
          </a:bodyPr>
          <a:lstStyle/>
          <a:p>
            <a:r>
              <a:rPr lang="en-US" sz="2400" dirty="0"/>
              <a:t>The Divorce Act refers to “family violence”:</a:t>
            </a:r>
          </a:p>
        </p:txBody>
      </p:sp>
      <p:sp>
        <p:nvSpPr>
          <p:cNvPr id="3" name="TextBox 2">
            <a:extLst>
              <a:ext uri="{FF2B5EF4-FFF2-40B4-BE49-F238E27FC236}">
                <a16:creationId xmlns:a16="http://schemas.microsoft.com/office/drawing/2014/main" id="{1EE31001-EC12-5C7D-8F62-0803177FC5E1}"/>
              </a:ext>
            </a:extLst>
          </p:cNvPr>
          <p:cNvSpPr txBox="1"/>
          <p:nvPr/>
        </p:nvSpPr>
        <p:spPr>
          <a:xfrm>
            <a:off x="4110318" y="5926134"/>
            <a:ext cx="4326673" cy="338554"/>
          </a:xfrm>
          <a:prstGeom prst="rect">
            <a:avLst/>
          </a:prstGeom>
          <a:noFill/>
        </p:spPr>
        <p:txBody>
          <a:bodyPr wrap="square" rtlCol="0">
            <a:spAutoFit/>
          </a:bodyPr>
          <a:lstStyle/>
          <a:p>
            <a:r>
              <a:rPr lang="en-US" sz="1600" b="1" dirty="0">
                <a:solidFill>
                  <a:srgbClr val="FFE5E5"/>
                </a:solidFill>
                <a:effectLst/>
                <a:hlinkClick r:id="rId3">
                  <a:extLst>
                    <a:ext uri="{A12FA001-AC4F-418D-AE19-62706E023703}">
                      <ahyp:hlinkClr xmlns:ahyp="http://schemas.microsoft.com/office/drawing/2018/hyperlinkcolor" val="tx"/>
                    </a:ext>
                  </a:extLst>
                </a:hlinkClick>
              </a:rPr>
              <a:t>Divorce Act (RSC , 1985, c. 3 (2nd Supp.))</a:t>
            </a:r>
          </a:p>
        </p:txBody>
      </p:sp>
      <p:sp>
        <p:nvSpPr>
          <p:cNvPr id="7" name="TextBox 6">
            <a:extLst>
              <a:ext uri="{FF2B5EF4-FFF2-40B4-BE49-F238E27FC236}">
                <a16:creationId xmlns:a16="http://schemas.microsoft.com/office/drawing/2014/main" id="{5977126D-A931-FC56-388E-94C2120D2D5A}"/>
              </a:ext>
            </a:extLst>
          </p:cNvPr>
          <p:cNvSpPr txBox="1"/>
          <p:nvPr/>
        </p:nvSpPr>
        <p:spPr>
          <a:xfrm>
            <a:off x="2592055" y="6239166"/>
            <a:ext cx="8054572" cy="338554"/>
          </a:xfrm>
          <a:prstGeom prst="rect">
            <a:avLst/>
          </a:prstGeom>
          <a:noFill/>
        </p:spPr>
        <p:txBody>
          <a:bodyPr wrap="square" rtlCol="0">
            <a:spAutoFit/>
          </a:bodyPr>
          <a:lstStyle/>
          <a:p>
            <a:r>
              <a:rPr lang="en-US" sz="1600" dirty="0">
                <a:solidFill>
                  <a:srgbClr val="FFE5E5"/>
                </a:solidFill>
              </a:rPr>
              <a:t>*reproduced without affiliation with or endorsement by the Government of Canada</a:t>
            </a:r>
          </a:p>
        </p:txBody>
      </p:sp>
    </p:spTree>
    <p:extLst>
      <p:ext uri="{BB962C8B-B14F-4D97-AF65-F5344CB8AC3E}">
        <p14:creationId xmlns:p14="http://schemas.microsoft.com/office/powerpoint/2010/main" val="117170937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7" name="Picture 53" descr="Shape&#10;&#10;Description automatically generated">
            <a:extLst>
              <a:ext uri="{FF2B5EF4-FFF2-40B4-BE49-F238E27FC236}">
                <a16:creationId xmlns:a16="http://schemas.microsoft.com/office/drawing/2014/main" id="{2BF9E9D4-45CA-6BF3-E785-3671459D213E}"/>
              </a:ext>
            </a:extLst>
          </p:cNvPr>
          <p:cNvPicPr>
            <a:picLocks noChangeAspect="1"/>
          </p:cNvPicPr>
          <p:nvPr/>
        </p:nvPicPr>
        <p:blipFill rotWithShape="1">
          <a:blip r:embed="rId2">
            <a:alphaModFix amt="39000"/>
          </a:blip>
          <a:srcRect t="10000"/>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6B786C7-B8F9-4072-AAAA-17258464D730}" type="slidenum">
              <a:rPr lang="en-US" smtClean="0">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sp>
        <p:nvSpPr>
          <p:cNvPr id="3" name="Title 2">
            <a:extLst>
              <a:ext uri="{FF2B5EF4-FFF2-40B4-BE49-F238E27FC236}">
                <a16:creationId xmlns:a16="http://schemas.microsoft.com/office/drawing/2014/main" id="{C2BA9F58-5131-89E0-28E8-B47BC087C5AF}"/>
              </a:ext>
            </a:extLst>
          </p:cNvPr>
          <p:cNvSpPr>
            <a:spLocks noGrp="1"/>
          </p:cNvSpPr>
          <p:nvPr>
            <p:ph type="title"/>
          </p:nvPr>
        </p:nvSpPr>
        <p:spPr>
          <a:xfrm>
            <a:off x="1730188" y="924443"/>
            <a:ext cx="6696635" cy="365126"/>
          </a:xfrm>
        </p:spPr>
        <p:txBody>
          <a:bodyPr>
            <a:noAutofit/>
          </a:bodyPr>
          <a:lstStyle/>
          <a:p>
            <a:r>
              <a:rPr lang="en-US" sz="2400" dirty="0">
                <a:latin typeface="+mn-lt"/>
              </a:rPr>
              <a:t>The Divorce Act definition of family violence includes</a:t>
            </a:r>
            <a:r>
              <a:rPr lang="en-US" sz="2000" dirty="0"/>
              <a:t>:</a:t>
            </a:r>
          </a:p>
        </p:txBody>
      </p:sp>
      <p:sp>
        <p:nvSpPr>
          <p:cNvPr id="6" name="TextBox 5">
            <a:extLst>
              <a:ext uri="{FF2B5EF4-FFF2-40B4-BE49-F238E27FC236}">
                <a16:creationId xmlns:a16="http://schemas.microsoft.com/office/drawing/2014/main" id="{1FEAE7EC-663E-0247-9FA6-71A316CAF674}"/>
              </a:ext>
            </a:extLst>
          </p:cNvPr>
          <p:cNvSpPr txBox="1"/>
          <p:nvPr/>
        </p:nvSpPr>
        <p:spPr>
          <a:xfrm>
            <a:off x="1797423" y="1721224"/>
            <a:ext cx="8597153" cy="3847207"/>
          </a:xfrm>
          <a:prstGeom prst="rect">
            <a:avLst/>
          </a:prstGeom>
          <a:noFill/>
        </p:spPr>
        <p:txBody>
          <a:bodyPr wrap="square">
            <a:spAutoFit/>
          </a:bodyPr>
          <a:lstStyle/>
          <a:p>
            <a:pPr marR="0" lvl="0">
              <a:buSzPts val="1000"/>
              <a:tabLst>
                <a:tab pos="457200" algn="l"/>
              </a:tabLst>
            </a:pPr>
            <a:r>
              <a:rPr lang="en-US" dirty="0">
                <a:solidFill>
                  <a:schemeClr val="bg1"/>
                </a:solidFill>
                <a:effectLst/>
                <a:ea typeface="Times New Roman" panose="02020603050405020304" pitchFamily="18" charset="0"/>
              </a:rPr>
              <a:t>(a) physical abuse, including forced confinement but excluding the use of reasonable force to protect themselves or another person;</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(b) sexual abuse;</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(c) </a:t>
            </a:r>
            <a:r>
              <a:rPr lang="en-US" b="1" dirty="0">
                <a:solidFill>
                  <a:schemeClr val="bg1"/>
                </a:solidFill>
                <a:effectLst/>
                <a:ea typeface="Times New Roman" panose="02020603050405020304" pitchFamily="18" charset="0"/>
              </a:rPr>
              <a:t>threats</a:t>
            </a:r>
            <a:r>
              <a:rPr lang="en-US" dirty="0">
                <a:solidFill>
                  <a:schemeClr val="bg1"/>
                </a:solidFill>
                <a:effectLst/>
                <a:ea typeface="Times New Roman" panose="02020603050405020304" pitchFamily="18" charset="0"/>
              </a:rPr>
              <a:t> to kill or cause bodily harm to any person;</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(d) harassment, including stalking;</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(e) the failure to provide the necessaries of life;</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(f) </a:t>
            </a:r>
            <a:r>
              <a:rPr lang="en-US" b="1" dirty="0">
                <a:solidFill>
                  <a:schemeClr val="bg1"/>
                </a:solidFill>
                <a:effectLst/>
                <a:ea typeface="Times New Roman" panose="02020603050405020304" pitchFamily="18" charset="0"/>
              </a:rPr>
              <a:t>psychological abuse</a:t>
            </a:r>
            <a:r>
              <a:rPr lang="en-US" dirty="0">
                <a:solidFill>
                  <a:schemeClr val="bg1"/>
                </a:solidFill>
                <a:effectLst/>
                <a:ea typeface="Times New Roman" panose="02020603050405020304" pitchFamily="18" charset="0"/>
              </a:rPr>
              <a:t>;</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(g) financial abuse;</a:t>
            </a:r>
          </a:p>
          <a:p>
            <a:pPr marR="0" lvl="0">
              <a:buSzPts val="1000"/>
              <a:tabLst>
                <a:tab pos="457200" algn="l"/>
              </a:tabLst>
            </a:pPr>
            <a:endParaRPr lang="en-US" sz="800" dirty="0">
              <a:solidFill>
                <a:schemeClr val="bg1"/>
              </a:solidFill>
              <a:effectLst/>
              <a:ea typeface="Times New Roman" panose="02020603050405020304" pitchFamily="18" charset="0"/>
            </a:endParaRPr>
          </a:p>
          <a:p>
            <a:pPr marR="0" lvl="0">
              <a:buSzPts val="1000"/>
              <a:tabLst>
                <a:tab pos="457200" algn="l"/>
              </a:tabLst>
            </a:pPr>
            <a:r>
              <a:rPr lang="en-US" dirty="0">
                <a:solidFill>
                  <a:schemeClr val="bg1"/>
                </a:solidFill>
                <a:effectLst/>
                <a:ea typeface="Times New Roman" panose="02020603050405020304" pitchFamily="18" charset="0"/>
              </a:rPr>
              <a:t>(h) threats to kill or harm an animal or damage property; and</a:t>
            </a:r>
          </a:p>
          <a:p>
            <a:pPr marR="0" lvl="0">
              <a:buSzPts val="1000"/>
              <a:tabLst>
                <a:tab pos="457200" algn="l"/>
              </a:tabLst>
            </a:pPr>
            <a:endParaRPr lang="en-US" sz="800" dirty="0">
              <a:solidFill>
                <a:schemeClr val="bg1"/>
              </a:solidFill>
              <a:effectLst/>
              <a:ea typeface="Times New Roman" panose="02020603050405020304" pitchFamily="18" charset="0"/>
            </a:endParaRPr>
          </a:p>
          <a:p>
            <a:r>
              <a:rPr lang="en-US" kern="0" dirty="0">
                <a:solidFill>
                  <a:schemeClr val="bg1"/>
                </a:solidFill>
                <a:effectLst/>
                <a:ea typeface="Calibri" panose="020F0502020204030204" pitchFamily="34" charset="0"/>
                <a:cs typeface="Times New Roman" panose="02020603050405020304" pitchFamily="18" charset="0"/>
              </a:rPr>
              <a:t>(</a:t>
            </a:r>
            <a:r>
              <a:rPr lang="en-US" kern="0" dirty="0" err="1">
                <a:solidFill>
                  <a:schemeClr val="bg1"/>
                </a:solidFill>
                <a:effectLst/>
                <a:ea typeface="Calibri" panose="020F0502020204030204" pitchFamily="34" charset="0"/>
                <a:cs typeface="Times New Roman" panose="02020603050405020304" pitchFamily="18" charset="0"/>
              </a:rPr>
              <a:t>i</a:t>
            </a:r>
            <a:r>
              <a:rPr lang="en-US" kern="0" dirty="0">
                <a:solidFill>
                  <a:schemeClr val="bg1"/>
                </a:solidFill>
                <a:effectLst/>
                <a:ea typeface="Calibri" panose="020F0502020204030204" pitchFamily="34" charset="0"/>
                <a:cs typeface="Times New Roman" panose="02020603050405020304" pitchFamily="18" charset="0"/>
              </a:rPr>
              <a:t>) the killing or harming of an animal or the damaging of property;*</a:t>
            </a:r>
            <a:endParaRPr lang="en-US" dirty="0">
              <a:solidFill>
                <a:schemeClr val="bg1"/>
              </a:solidFill>
            </a:endParaRPr>
          </a:p>
        </p:txBody>
      </p:sp>
      <p:sp>
        <p:nvSpPr>
          <p:cNvPr id="5" name="TextBox 4">
            <a:extLst>
              <a:ext uri="{FF2B5EF4-FFF2-40B4-BE49-F238E27FC236}">
                <a16:creationId xmlns:a16="http://schemas.microsoft.com/office/drawing/2014/main" id="{51C07466-9670-23D9-DDFE-13E44EB199F8}"/>
              </a:ext>
            </a:extLst>
          </p:cNvPr>
          <p:cNvSpPr txBox="1"/>
          <p:nvPr/>
        </p:nvSpPr>
        <p:spPr>
          <a:xfrm>
            <a:off x="4249639" y="5959204"/>
            <a:ext cx="4265675" cy="338554"/>
          </a:xfrm>
          <a:prstGeom prst="rect">
            <a:avLst/>
          </a:prstGeom>
          <a:noFill/>
        </p:spPr>
        <p:txBody>
          <a:bodyPr wrap="square" rtlCol="0">
            <a:spAutoFit/>
          </a:bodyPr>
          <a:lstStyle/>
          <a:p>
            <a:r>
              <a:rPr lang="en-US" sz="1600" b="1" dirty="0">
                <a:solidFill>
                  <a:srgbClr val="FFE5E5"/>
                </a:solidFill>
                <a:effectLst/>
                <a:hlinkClick r:id="rId3">
                  <a:extLst>
                    <a:ext uri="{A12FA001-AC4F-418D-AE19-62706E023703}">
                      <ahyp:hlinkClr xmlns:ahyp="http://schemas.microsoft.com/office/drawing/2018/hyperlinkcolor" val="tx"/>
                    </a:ext>
                  </a:extLst>
                </a:hlinkClick>
              </a:rPr>
              <a:t>Divorce Act (RSC , 1985, c. 3 (2nd Supp.))</a:t>
            </a:r>
          </a:p>
        </p:txBody>
      </p:sp>
      <p:sp>
        <p:nvSpPr>
          <p:cNvPr id="7" name="TextBox 6">
            <a:extLst>
              <a:ext uri="{FF2B5EF4-FFF2-40B4-BE49-F238E27FC236}">
                <a16:creationId xmlns:a16="http://schemas.microsoft.com/office/drawing/2014/main" id="{0D723E96-BD68-7914-6ECE-8B1CF9D18054}"/>
              </a:ext>
            </a:extLst>
          </p:cNvPr>
          <p:cNvSpPr txBox="1"/>
          <p:nvPr/>
        </p:nvSpPr>
        <p:spPr>
          <a:xfrm>
            <a:off x="2592055" y="6239166"/>
            <a:ext cx="8054572" cy="338554"/>
          </a:xfrm>
          <a:prstGeom prst="rect">
            <a:avLst/>
          </a:prstGeom>
          <a:noFill/>
        </p:spPr>
        <p:txBody>
          <a:bodyPr wrap="square" rtlCol="0">
            <a:spAutoFit/>
          </a:bodyPr>
          <a:lstStyle/>
          <a:p>
            <a:r>
              <a:rPr lang="en-US" sz="1600" dirty="0">
                <a:solidFill>
                  <a:srgbClr val="FFE5E5"/>
                </a:solidFill>
              </a:rPr>
              <a:t>*reproduced without affiliation with or endorsement by the Government of Canada</a:t>
            </a:r>
          </a:p>
        </p:txBody>
      </p:sp>
    </p:spTree>
    <p:extLst>
      <p:ext uri="{BB962C8B-B14F-4D97-AF65-F5344CB8AC3E}">
        <p14:creationId xmlns:p14="http://schemas.microsoft.com/office/powerpoint/2010/main" val="1393325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1549</TotalTime>
  <Words>1779</Words>
  <Application>Microsoft Office PowerPoint</Application>
  <PresentationFormat>Widescreen</PresentationFormat>
  <Paragraphs>129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Avenir Next LT Pro</vt:lpstr>
      <vt:lpstr>Bierstadt Display</vt:lpstr>
      <vt:lpstr>Calibri</vt:lpstr>
      <vt:lpstr>Calibri Light</vt:lpstr>
      <vt:lpstr>Office Theme</vt:lpstr>
      <vt:lpstr>PowerPoint Presentation</vt:lpstr>
      <vt:lpstr>PowerPoint Presentation</vt:lpstr>
      <vt:lpstr>PowerPoint Presentation</vt:lpstr>
      <vt:lpstr>Coercive control is a crime in:  The United Kingdom Ireland France Australia  and in some U.S. states  “Coercive Control” is NOT a criminal offence in Canada </vt:lpstr>
      <vt:lpstr>Is it violence?</vt:lpstr>
      <vt:lpstr>What is stalking?</vt:lpstr>
      <vt:lpstr>            </vt:lpstr>
      <vt:lpstr>Is it violence?</vt:lpstr>
      <vt:lpstr>The Divorce Act definition of family violence includes:</vt:lpstr>
      <vt:lpstr>            In making a parenting order under the Divorce Act, the court must take into account only the best interests of the child(ren).  The Act lists factors to be taken into account in determining best interests.    Family violence and its impact are factors:  In considering the impact of any family violence under paragraph (3)(j), the court shall take the following into account: … (b) whether there is a pattern of coercive and controlling behaviour in relation to a family member;*  </vt:lpstr>
      <vt:lpstr>PowerPoint Presentation</vt:lpstr>
      <vt:lpstr>PowerPoint Presentation</vt:lpstr>
      <vt:lpstr>PowerPoint Presentation</vt:lpstr>
      <vt:lpstr> Martin, J. in   Colucci v. Colucci   2021 SCC 24:</vt:lpstr>
      <vt:lpstr> C.M.D. v. S.T., 2022 MBQB 166 (CanLII) Petersen J. </vt:lpstr>
      <vt:lpstr>Mann v. Mitchell, 2022 MBQB 92 (CanLII)  (Thompson J. quoting Horst J. from an earlier application to set aside a protection order)</vt:lpstr>
      <vt:lpstr> Tort of  Family Violence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dc:creator>
  <cp:lastModifiedBy>C S</cp:lastModifiedBy>
  <cp:revision>23</cp:revision>
  <dcterms:created xsi:type="dcterms:W3CDTF">2023-04-24T21:32:31Z</dcterms:created>
  <dcterms:modified xsi:type="dcterms:W3CDTF">2023-05-25T21:36:46Z</dcterms:modified>
</cp:coreProperties>
</file>