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9" r:id="rId4"/>
  </p:sldMasterIdLst>
  <p:notesMasterIdLst>
    <p:notesMasterId r:id="rId29"/>
  </p:notesMasterIdLst>
  <p:handoutMasterIdLst>
    <p:handoutMasterId r:id="rId30"/>
  </p:handoutMasterIdLst>
  <p:sldIdLst>
    <p:sldId id="335" r:id="rId5"/>
    <p:sldId id="338" r:id="rId6"/>
    <p:sldId id="339" r:id="rId7"/>
    <p:sldId id="340" r:id="rId8"/>
    <p:sldId id="336" r:id="rId9"/>
    <p:sldId id="337" r:id="rId10"/>
    <p:sldId id="312" r:id="rId11"/>
    <p:sldId id="304" r:id="rId12"/>
    <p:sldId id="323" r:id="rId13"/>
    <p:sldId id="281" r:id="rId14"/>
    <p:sldId id="324" r:id="rId15"/>
    <p:sldId id="325" r:id="rId16"/>
    <p:sldId id="282" r:id="rId17"/>
    <p:sldId id="326" r:id="rId18"/>
    <p:sldId id="327" r:id="rId19"/>
    <p:sldId id="328" r:id="rId20"/>
    <p:sldId id="329" r:id="rId21"/>
    <p:sldId id="330" r:id="rId22"/>
    <p:sldId id="331" r:id="rId23"/>
    <p:sldId id="314" r:id="rId24"/>
    <p:sldId id="315" r:id="rId25"/>
    <p:sldId id="332" r:id="rId26"/>
    <p:sldId id="321" r:id="rId27"/>
    <p:sldId id="297"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025E"/>
    <a:srgbClr val="E6F0FE"/>
    <a:srgbClr val="F5CDCE"/>
    <a:srgbClr val="AAC4E9"/>
    <a:srgbClr val="57257D"/>
    <a:srgbClr val="672C94"/>
    <a:srgbClr val="202C8F"/>
    <a:srgbClr val="FDFBF6"/>
    <a:srgbClr val="DF8C8C"/>
    <a:srgbClr val="D4D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9" autoAdjust="0"/>
    <p:restoredTop sz="95388" autoAdjust="0"/>
  </p:normalViewPr>
  <p:slideViewPr>
    <p:cSldViewPr snapToGrid="0" snapToObjects="1">
      <p:cViewPr varScale="1">
        <p:scale>
          <a:sx n="107" d="100"/>
          <a:sy n="107" d="100"/>
        </p:scale>
        <p:origin x="618" y="102"/>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25" d="100"/>
          <a:sy n="25" d="100"/>
        </p:scale>
        <p:origin x="348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1" Type="http://schemas.openxmlformats.org/officeDocument/2006/relationships/hyperlink" Target="http://www.reasontolive.ca/"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www.reasontolive.ca/" TargetMode="External"/><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424D4F-F6C0-4275-AA35-8063D4FB5B68}"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7E9C5819-1057-4B89-B87E-F770F272A143}">
      <dgm:prSet/>
      <dgm:spPr/>
      <dgm:t>
        <a:bodyPr/>
        <a:lstStyle/>
        <a:p>
          <a:pPr algn="ctr"/>
          <a:r>
            <a:rPr lang="en-US" b="1" baseline="0" dirty="0"/>
            <a:t>CLEA staff live and work on Treaty 1 Territory, the traditional gathering place of the Anishinaabe, Cree, Oji-Cree, Dakota and Dene peoples and the traditional homeland of the Metis peoples.  Winnipeg's water is sourced from Shoal Lake 40 First Nation.  </a:t>
          </a:r>
          <a:endParaRPr lang="en-US" dirty="0"/>
        </a:p>
      </dgm:t>
    </dgm:pt>
    <dgm:pt modelId="{8AD6FA48-1131-49E6-A2C8-14A01F61E018}" type="parTrans" cxnId="{D72EE4BA-91F4-4B49-93EF-2B6A56C525D8}">
      <dgm:prSet/>
      <dgm:spPr/>
      <dgm:t>
        <a:bodyPr/>
        <a:lstStyle/>
        <a:p>
          <a:endParaRPr lang="en-US"/>
        </a:p>
      </dgm:t>
    </dgm:pt>
    <dgm:pt modelId="{0D726828-98E6-4065-963D-4C03B8571C06}" type="sibTrans" cxnId="{D72EE4BA-91F4-4B49-93EF-2B6A56C525D8}">
      <dgm:prSet/>
      <dgm:spPr/>
      <dgm:t>
        <a:bodyPr/>
        <a:lstStyle/>
        <a:p>
          <a:endParaRPr lang="en-US"/>
        </a:p>
      </dgm:t>
    </dgm:pt>
    <dgm:pt modelId="{462F7731-BBDD-4DA4-BAF4-A6ED8E184E5C}">
      <dgm:prSet/>
      <dgm:spPr/>
      <dgm:t>
        <a:bodyPr/>
        <a:lstStyle/>
        <a:p>
          <a:pPr algn="ctr"/>
          <a:r>
            <a:rPr lang="en-US" b="1" baseline="0" dirty="0"/>
            <a:t>We acknowledge that much harm was done in the past and dedicate ourselves to moving forward in the spirit of reconciliation.</a:t>
          </a:r>
          <a:endParaRPr lang="en-US" dirty="0"/>
        </a:p>
      </dgm:t>
    </dgm:pt>
    <dgm:pt modelId="{8CEB79E8-A1EC-48B1-BD32-D57540115727}" type="parTrans" cxnId="{0C9D753B-3BAE-4A91-A88E-7BE2936AA926}">
      <dgm:prSet/>
      <dgm:spPr/>
      <dgm:t>
        <a:bodyPr/>
        <a:lstStyle/>
        <a:p>
          <a:endParaRPr lang="en-US"/>
        </a:p>
      </dgm:t>
    </dgm:pt>
    <dgm:pt modelId="{C5260B57-2314-4EF9-913F-A51DA2DEA56E}" type="sibTrans" cxnId="{0C9D753B-3BAE-4A91-A88E-7BE2936AA926}">
      <dgm:prSet/>
      <dgm:spPr/>
      <dgm:t>
        <a:bodyPr/>
        <a:lstStyle/>
        <a:p>
          <a:endParaRPr lang="en-US"/>
        </a:p>
      </dgm:t>
    </dgm:pt>
    <dgm:pt modelId="{8BFBDFF5-8060-4926-A554-8085E1FED977}" type="pres">
      <dgm:prSet presAssocID="{B5424D4F-F6C0-4275-AA35-8063D4FB5B68}" presName="vert0" presStyleCnt="0">
        <dgm:presLayoutVars>
          <dgm:dir/>
          <dgm:animOne val="branch"/>
          <dgm:animLvl val="lvl"/>
        </dgm:presLayoutVars>
      </dgm:prSet>
      <dgm:spPr/>
    </dgm:pt>
    <dgm:pt modelId="{8302E16F-E4DB-4648-AF55-D6B33ED9A673}" type="pres">
      <dgm:prSet presAssocID="{7E9C5819-1057-4B89-B87E-F770F272A143}" presName="thickLine" presStyleLbl="alignNode1" presStyleIdx="0" presStyleCnt="2"/>
      <dgm:spPr/>
    </dgm:pt>
    <dgm:pt modelId="{80084045-229F-44B1-83D0-49CE9DDA535F}" type="pres">
      <dgm:prSet presAssocID="{7E9C5819-1057-4B89-B87E-F770F272A143}" presName="horz1" presStyleCnt="0"/>
      <dgm:spPr/>
    </dgm:pt>
    <dgm:pt modelId="{24A9DA1B-D99C-43AE-B161-0C819DE9076E}" type="pres">
      <dgm:prSet presAssocID="{7E9C5819-1057-4B89-B87E-F770F272A143}" presName="tx1" presStyleLbl="revTx" presStyleIdx="0" presStyleCnt="2"/>
      <dgm:spPr/>
    </dgm:pt>
    <dgm:pt modelId="{7AAD458C-80B8-4A32-B9D6-EC081444CDA5}" type="pres">
      <dgm:prSet presAssocID="{7E9C5819-1057-4B89-B87E-F770F272A143}" presName="vert1" presStyleCnt="0"/>
      <dgm:spPr/>
    </dgm:pt>
    <dgm:pt modelId="{A1BBB49F-2C2B-4DF7-8DC2-3C9581CB06D6}" type="pres">
      <dgm:prSet presAssocID="{462F7731-BBDD-4DA4-BAF4-A6ED8E184E5C}" presName="thickLine" presStyleLbl="alignNode1" presStyleIdx="1" presStyleCnt="2"/>
      <dgm:spPr/>
    </dgm:pt>
    <dgm:pt modelId="{9F6A0493-1A7F-4834-AF87-355DE044F583}" type="pres">
      <dgm:prSet presAssocID="{462F7731-BBDD-4DA4-BAF4-A6ED8E184E5C}" presName="horz1" presStyleCnt="0"/>
      <dgm:spPr/>
    </dgm:pt>
    <dgm:pt modelId="{DDC0E9D5-EE5F-40A4-B1B5-352193556A15}" type="pres">
      <dgm:prSet presAssocID="{462F7731-BBDD-4DA4-BAF4-A6ED8E184E5C}" presName="tx1" presStyleLbl="revTx" presStyleIdx="1" presStyleCnt="2"/>
      <dgm:spPr/>
    </dgm:pt>
    <dgm:pt modelId="{372BB8B1-BA8B-4AAC-A58B-295AB675C4C2}" type="pres">
      <dgm:prSet presAssocID="{462F7731-BBDD-4DA4-BAF4-A6ED8E184E5C}" presName="vert1" presStyleCnt="0"/>
      <dgm:spPr/>
    </dgm:pt>
  </dgm:ptLst>
  <dgm:cxnLst>
    <dgm:cxn modelId="{BBC6EC10-5FCE-4F86-8C45-2CC0F7ECDAEC}" type="presOf" srcId="{B5424D4F-F6C0-4275-AA35-8063D4FB5B68}" destId="{8BFBDFF5-8060-4926-A554-8085E1FED977}" srcOrd="0" destOrd="0" presId="urn:microsoft.com/office/officeart/2008/layout/LinedList"/>
    <dgm:cxn modelId="{0C9D753B-3BAE-4A91-A88E-7BE2936AA926}" srcId="{B5424D4F-F6C0-4275-AA35-8063D4FB5B68}" destId="{462F7731-BBDD-4DA4-BAF4-A6ED8E184E5C}" srcOrd="1" destOrd="0" parTransId="{8CEB79E8-A1EC-48B1-BD32-D57540115727}" sibTransId="{C5260B57-2314-4EF9-913F-A51DA2DEA56E}"/>
    <dgm:cxn modelId="{61506372-F078-4631-A70E-312F5607E31D}" type="presOf" srcId="{462F7731-BBDD-4DA4-BAF4-A6ED8E184E5C}" destId="{DDC0E9D5-EE5F-40A4-B1B5-352193556A15}" srcOrd="0" destOrd="0" presId="urn:microsoft.com/office/officeart/2008/layout/LinedList"/>
    <dgm:cxn modelId="{D72EE4BA-91F4-4B49-93EF-2B6A56C525D8}" srcId="{B5424D4F-F6C0-4275-AA35-8063D4FB5B68}" destId="{7E9C5819-1057-4B89-B87E-F770F272A143}" srcOrd="0" destOrd="0" parTransId="{8AD6FA48-1131-49E6-A2C8-14A01F61E018}" sibTransId="{0D726828-98E6-4065-963D-4C03B8571C06}"/>
    <dgm:cxn modelId="{6E60D9FF-2321-44FB-A348-18274CAC3CE7}" type="presOf" srcId="{7E9C5819-1057-4B89-B87E-F770F272A143}" destId="{24A9DA1B-D99C-43AE-B161-0C819DE9076E}" srcOrd="0" destOrd="0" presId="urn:microsoft.com/office/officeart/2008/layout/LinedList"/>
    <dgm:cxn modelId="{EE228543-2E6D-4AC9-A0CA-0050A24E9A53}" type="presParOf" srcId="{8BFBDFF5-8060-4926-A554-8085E1FED977}" destId="{8302E16F-E4DB-4648-AF55-D6B33ED9A673}" srcOrd="0" destOrd="0" presId="urn:microsoft.com/office/officeart/2008/layout/LinedList"/>
    <dgm:cxn modelId="{32A1037E-28A8-4010-B939-AA10188B45ED}" type="presParOf" srcId="{8BFBDFF5-8060-4926-A554-8085E1FED977}" destId="{80084045-229F-44B1-83D0-49CE9DDA535F}" srcOrd="1" destOrd="0" presId="urn:microsoft.com/office/officeart/2008/layout/LinedList"/>
    <dgm:cxn modelId="{305F09EB-44C7-464A-8152-9141056105B9}" type="presParOf" srcId="{80084045-229F-44B1-83D0-49CE9DDA535F}" destId="{24A9DA1B-D99C-43AE-B161-0C819DE9076E}" srcOrd="0" destOrd="0" presId="urn:microsoft.com/office/officeart/2008/layout/LinedList"/>
    <dgm:cxn modelId="{15D28326-404B-40A3-80BC-250F6D716BD1}" type="presParOf" srcId="{80084045-229F-44B1-83D0-49CE9DDA535F}" destId="{7AAD458C-80B8-4A32-B9D6-EC081444CDA5}" srcOrd="1" destOrd="0" presId="urn:microsoft.com/office/officeart/2008/layout/LinedList"/>
    <dgm:cxn modelId="{9E3E3E14-C2F8-4B67-A561-D259100D86AB}" type="presParOf" srcId="{8BFBDFF5-8060-4926-A554-8085E1FED977}" destId="{A1BBB49F-2C2B-4DF7-8DC2-3C9581CB06D6}" srcOrd="2" destOrd="0" presId="urn:microsoft.com/office/officeart/2008/layout/LinedList"/>
    <dgm:cxn modelId="{35549D22-39C4-4BA1-9320-FEEAFB1C59E9}" type="presParOf" srcId="{8BFBDFF5-8060-4926-A554-8085E1FED977}" destId="{9F6A0493-1A7F-4834-AF87-355DE044F583}" srcOrd="3" destOrd="0" presId="urn:microsoft.com/office/officeart/2008/layout/LinedList"/>
    <dgm:cxn modelId="{90514FD1-FCE1-4580-9475-B33F276E795D}" type="presParOf" srcId="{9F6A0493-1A7F-4834-AF87-355DE044F583}" destId="{DDC0E9D5-EE5F-40A4-B1B5-352193556A15}" srcOrd="0" destOrd="0" presId="urn:microsoft.com/office/officeart/2008/layout/LinedList"/>
    <dgm:cxn modelId="{70D229CA-D578-40A4-8F80-CE2F7E5E510C}" type="presParOf" srcId="{9F6A0493-1A7F-4834-AF87-355DE044F583}" destId="{372BB8B1-BA8B-4AAC-A58B-295AB675C4C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B2693A-FCF1-45B5-A869-FF2EFA11D08F}"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A0759F8B-1FC4-49EB-BC5F-B9A56E9A1BE5}">
      <dgm:prSet/>
      <dgm:spPr/>
      <dgm:t>
        <a:bodyPr/>
        <a:lstStyle/>
        <a:p>
          <a:r>
            <a:rPr lang="en-US" b="1" dirty="0"/>
            <a:t>Domestic Violence information and crisis line:  </a:t>
          </a:r>
        </a:p>
        <a:p>
          <a:r>
            <a:rPr lang="en-US" b="1" dirty="0"/>
            <a:t>1-877-977-0007 (24/7)</a:t>
          </a:r>
          <a:endParaRPr lang="en-US" dirty="0"/>
        </a:p>
      </dgm:t>
    </dgm:pt>
    <dgm:pt modelId="{9436BBA4-A1C8-43C4-90DA-26BDE5813E24}" type="parTrans" cxnId="{02D726CC-8DA0-4053-832F-50155347B7AE}">
      <dgm:prSet/>
      <dgm:spPr/>
      <dgm:t>
        <a:bodyPr/>
        <a:lstStyle/>
        <a:p>
          <a:endParaRPr lang="en-US"/>
        </a:p>
      </dgm:t>
    </dgm:pt>
    <dgm:pt modelId="{02AB487C-C715-4245-9367-1A306A18BD6F}" type="sibTrans" cxnId="{02D726CC-8DA0-4053-832F-50155347B7AE}">
      <dgm:prSet/>
      <dgm:spPr/>
      <dgm:t>
        <a:bodyPr/>
        <a:lstStyle/>
        <a:p>
          <a:endParaRPr lang="en-US"/>
        </a:p>
      </dgm:t>
    </dgm:pt>
    <dgm:pt modelId="{B4EF7C1B-5748-48A8-AB73-8F49B632F597}">
      <dgm:prSet/>
      <dgm:spPr/>
      <dgm:t>
        <a:bodyPr/>
        <a:lstStyle/>
        <a:p>
          <a:pPr>
            <a:tabLst>
              <a:tab pos="339725" algn="l"/>
            </a:tabLst>
          </a:pPr>
          <a:r>
            <a:rPr lang="en-US" b="1" dirty="0" err="1"/>
            <a:t>Klinic</a:t>
          </a:r>
          <a:r>
            <a:rPr lang="en-US" b="1" dirty="0"/>
            <a:t> Crisis Line: 204 786 8686</a:t>
          </a:r>
        </a:p>
        <a:p>
          <a:pPr>
            <a:tabLst>
              <a:tab pos="339725" algn="l"/>
            </a:tabLst>
          </a:pPr>
          <a:r>
            <a:rPr lang="en-US" b="1" dirty="0"/>
            <a:t>or toll free 1-888-322-3019  (24/7)</a:t>
          </a:r>
          <a:endParaRPr lang="en-US" dirty="0"/>
        </a:p>
      </dgm:t>
    </dgm:pt>
    <dgm:pt modelId="{A8DE0D48-7F83-471F-9E92-50BD2076C023}" type="parTrans" cxnId="{7880A677-6CBA-4C3C-BC1A-E08AF7C69785}">
      <dgm:prSet/>
      <dgm:spPr/>
      <dgm:t>
        <a:bodyPr/>
        <a:lstStyle/>
        <a:p>
          <a:endParaRPr lang="en-US"/>
        </a:p>
      </dgm:t>
    </dgm:pt>
    <dgm:pt modelId="{E9757D92-6AA6-400F-8937-F21C43F682A0}" type="sibTrans" cxnId="{7880A677-6CBA-4C3C-BC1A-E08AF7C69785}">
      <dgm:prSet/>
      <dgm:spPr/>
      <dgm:t>
        <a:bodyPr/>
        <a:lstStyle/>
        <a:p>
          <a:endParaRPr lang="en-US"/>
        </a:p>
      </dgm:t>
    </dgm:pt>
    <dgm:pt modelId="{B70066C2-7BB5-40BD-903A-3A4B26D3EEFA}">
      <dgm:prSet/>
      <dgm:spPr/>
      <dgm:t>
        <a:bodyPr/>
        <a:lstStyle/>
        <a:p>
          <a:r>
            <a:rPr lang="en-US" b="1" dirty="0"/>
            <a:t>Manitoba Suicide Prevention &amp; Support Line (24/7): Toll free: 1-877-435-7170  </a:t>
          </a:r>
          <a:r>
            <a:rPr lang="en-US" b="1" dirty="0">
              <a:hlinkClick xmlns:r="http://schemas.openxmlformats.org/officeDocument/2006/relationships" r:id="rId1"/>
            </a:rPr>
            <a:t>reasontolive.ca</a:t>
          </a:r>
          <a:endParaRPr lang="en-US" dirty="0"/>
        </a:p>
      </dgm:t>
    </dgm:pt>
    <dgm:pt modelId="{328FC68E-1D0A-4016-ACFC-B56E1BB29C0A}" type="parTrans" cxnId="{60585947-0C8A-415B-86E3-CC6744BC93FA}">
      <dgm:prSet/>
      <dgm:spPr/>
      <dgm:t>
        <a:bodyPr/>
        <a:lstStyle/>
        <a:p>
          <a:endParaRPr lang="en-US"/>
        </a:p>
      </dgm:t>
    </dgm:pt>
    <dgm:pt modelId="{439631BC-D1A6-4869-A52C-BDB33EA4C8AB}" type="sibTrans" cxnId="{60585947-0C8A-415B-86E3-CC6744BC93FA}">
      <dgm:prSet/>
      <dgm:spPr/>
      <dgm:t>
        <a:bodyPr/>
        <a:lstStyle/>
        <a:p>
          <a:endParaRPr lang="en-US"/>
        </a:p>
      </dgm:t>
    </dgm:pt>
    <dgm:pt modelId="{71E4DA57-A8B6-4954-BF46-803B3FF58ABB}">
      <dgm:prSet/>
      <dgm:spPr/>
      <dgm:t>
        <a:bodyPr/>
        <a:lstStyle/>
        <a:p>
          <a:r>
            <a:rPr lang="en-US" b="1"/>
            <a:t>Suicide Crisis Helpline: 9-8-8</a:t>
          </a:r>
          <a:endParaRPr lang="en-US"/>
        </a:p>
      </dgm:t>
    </dgm:pt>
    <dgm:pt modelId="{ACAF4088-FDAD-4F6E-88BA-2E5FB33FE9F9}" type="parTrans" cxnId="{7495AD9B-6151-40FF-81B2-F750854AB3C6}">
      <dgm:prSet/>
      <dgm:spPr/>
      <dgm:t>
        <a:bodyPr/>
        <a:lstStyle/>
        <a:p>
          <a:endParaRPr lang="en-US"/>
        </a:p>
      </dgm:t>
    </dgm:pt>
    <dgm:pt modelId="{7CB41840-2A0A-4FF8-B61F-426FAD7AF5D0}" type="sibTrans" cxnId="{7495AD9B-6151-40FF-81B2-F750854AB3C6}">
      <dgm:prSet/>
      <dgm:spPr/>
      <dgm:t>
        <a:bodyPr/>
        <a:lstStyle/>
        <a:p>
          <a:endParaRPr lang="en-US"/>
        </a:p>
      </dgm:t>
    </dgm:pt>
    <dgm:pt modelId="{D4279FF5-2DC9-45BD-A0E3-DCC6FAF42CD7}">
      <dgm:prSet/>
      <dgm:spPr/>
      <dgm:t>
        <a:bodyPr/>
        <a:lstStyle/>
        <a:p>
          <a:r>
            <a:rPr lang="en-US" b="1"/>
            <a:t>Sexual Assault Crisis: (204) 786-8631 or toll free at 1-888-292-7565</a:t>
          </a:r>
          <a:endParaRPr lang="en-US"/>
        </a:p>
      </dgm:t>
    </dgm:pt>
    <dgm:pt modelId="{EA7CD8DE-B3D2-41BB-A145-FEA7C947263B}" type="parTrans" cxnId="{21652B6B-FBD0-4119-AEDE-18A76C6B0D8C}">
      <dgm:prSet/>
      <dgm:spPr/>
      <dgm:t>
        <a:bodyPr/>
        <a:lstStyle/>
        <a:p>
          <a:endParaRPr lang="en-US"/>
        </a:p>
      </dgm:t>
    </dgm:pt>
    <dgm:pt modelId="{88B6CFE5-749F-488F-B574-93A8FEF0848A}" type="sibTrans" cxnId="{21652B6B-FBD0-4119-AEDE-18A76C6B0D8C}">
      <dgm:prSet/>
      <dgm:spPr/>
      <dgm:t>
        <a:bodyPr/>
        <a:lstStyle/>
        <a:p>
          <a:endParaRPr lang="en-US"/>
        </a:p>
      </dgm:t>
    </dgm:pt>
    <dgm:pt modelId="{7050CA9E-F188-423F-9AC5-8B2B971DF570}">
      <dgm:prSet/>
      <dgm:spPr/>
      <dgm:t>
        <a:bodyPr/>
        <a:lstStyle/>
        <a:p>
          <a:endParaRPr lang="en-US" dirty="0"/>
        </a:p>
      </dgm:t>
    </dgm:pt>
    <dgm:pt modelId="{B18AB1E5-680A-4987-949D-0F866A556F5B}" type="parTrans" cxnId="{84D54654-21EF-41E4-8728-3300FA04AEE6}">
      <dgm:prSet/>
      <dgm:spPr/>
      <dgm:t>
        <a:bodyPr/>
        <a:lstStyle/>
        <a:p>
          <a:endParaRPr lang="en-US"/>
        </a:p>
      </dgm:t>
    </dgm:pt>
    <dgm:pt modelId="{D2288FB7-CE5A-4B24-89B1-9EB697D5B021}" type="sibTrans" cxnId="{84D54654-21EF-41E4-8728-3300FA04AEE6}">
      <dgm:prSet/>
      <dgm:spPr/>
      <dgm:t>
        <a:bodyPr/>
        <a:lstStyle/>
        <a:p>
          <a:endParaRPr lang="en-US"/>
        </a:p>
      </dgm:t>
    </dgm:pt>
    <dgm:pt modelId="{5B0DE754-52F7-4549-8934-4450952F5FB1}" type="pres">
      <dgm:prSet presAssocID="{2FB2693A-FCF1-45B5-A869-FF2EFA11D08F}" presName="vert0" presStyleCnt="0">
        <dgm:presLayoutVars>
          <dgm:dir/>
          <dgm:animOne val="branch"/>
          <dgm:animLvl val="lvl"/>
        </dgm:presLayoutVars>
      </dgm:prSet>
      <dgm:spPr/>
    </dgm:pt>
    <dgm:pt modelId="{C66E13DB-4215-4DCE-A4AC-8F260A96701E}" type="pres">
      <dgm:prSet presAssocID="{A0759F8B-1FC4-49EB-BC5F-B9A56E9A1BE5}" presName="thickLine" presStyleLbl="alignNode1" presStyleIdx="0" presStyleCnt="6"/>
      <dgm:spPr/>
    </dgm:pt>
    <dgm:pt modelId="{376DFB68-E6A1-4589-B92C-0D8BBDD86338}" type="pres">
      <dgm:prSet presAssocID="{A0759F8B-1FC4-49EB-BC5F-B9A56E9A1BE5}" presName="horz1" presStyleCnt="0"/>
      <dgm:spPr/>
    </dgm:pt>
    <dgm:pt modelId="{22DCA7AC-86D2-4CD1-BA8A-DF01679BFF2C}" type="pres">
      <dgm:prSet presAssocID="{A0759F8B-1FC4-49EB-BC5F-B9A56E9A1BE5}" presName="tx1" presStyleLbl="revTx" presStyleIdx="0" presStyleCnt="6"/>
      <dgm:spPr/>
    </dgm:pt>
    <dgm:pt modelId="{6D86436F-C96E-410E-B18F-486B587B9EA6}" type="pres">
      <dgm:prSet presAssocID="{A0759F8B-1FC4-49EB-BC5F-B9A56E9A1BE5}" presName="vert1" presStyleCnt="0"/>
      <dgm:spPr/>
    </dgm:pt>
    <dgm:pt modelId="{7FECA7C2-9927-47BF-9303-D886CA9DC69E}" type="pres">
      <dgm:prSet presAssocID="{B4EF7C1B-5748-48A8-AB73-8F49B632F597}" presName="thickLine" presStyleLbl="alignNode1" presStyleIdx="1" presStyleCnt="6"/>
      <dgm:spPr/>
    </dgm:pt>
    <dgm:pt modelId="{4C257F02-7B88-4101-BCD4-0B004CDF510B}" type="pres">
      <dgm:prSet presAssocID="{B4EF7C1B-5748-48A8-AB73-8F49B632F597}" presName="horz1" presStyleCnt="0"/>
      <dgm:spPr/>
    </dgm:pt>
    <dgm:pt modelId="{9CE3598A-7AA3-4CF2-8444-4934B9F14B87}" type="pres">
      <dgm:prSet presAssocID="{B4EF7C1B-5748-48A8-AB73-8F49B632F597}" presName="tx1" presStyleLbl="revTx" presStyleIdx="1" presStyleCnt="6"/>
      <dgm:spPr/>
    </dgm:pt>
    <dgm:pt modelId="{88B528BF-F811-4880-8E09-713CAB227C2E}" type="pres">
      <dgm:prSet presAssocID="{B4EF7C1B-5748-48A8-AB73-8F49B632F597}" presName="vert1" presStyleCnt="0"/>
      <dgm:spPr/>
    </dgm:pt>
    <dgm:pt modelId="{B3884ACC-2EA6-4D49-AAA6-A5E9E5DE8910}" type="pres">
      <dgm:prSet presAssocID="{B70066C2-7BB5-40BD-903A-3A4B26D3EEFA}" presName="thickLine" presStyleLbl="alignNode1" presStyleIdx="2" presStyleCnt="6"/>
      <dgm:spPr/>
    </dgm:pt>
    <dgm:pt modelId="{DEB1BAE9-71AD-4A11-8A92-E92E96E5941F}" type="pres">
      <dgm:prSet presAssocID="{B70066C2-7BB5-40BD-903A-3A4B26D3EEFA}" presName="horz1" presStyleCnt="0"/>
      <dgm:spPr/>
    </dgm:pt>
    <dgm:pt modelId="{7BA71E96-4517-47BC-96C3-8BE11A914B41}" type="pres">
      <dgm:prSet presAssocID="{B70066C2-7BB5-40BD-903A-3A4B26D3EEFA}" presName="tx1" presStyleLbl="revTx" presStyleIdx="2" presStyleCnt="6"/>
      <dgm:spPr/>
    </dgm:pt>
    <dgm:pt modelId="{3A4D89AA-1204-419D-ADA4-63B242234775}" type="pres">
      <dgm:prSet presAssocID="{B70066C2-7BB5-40BD-903A-3A4B26D3EEFA}" presName="vert1" presStyleCnt="0"/>
      <dgm:spPr/>
    </dgm:pt>
    <dgm:pt modelId="{00DC79D2-CEAF-4340-B275-B4798BCE65E0}" type="pres">
      <dgm:prSet presAssocID="{71E4DA57-A8B6-4954-BF46-803B3FF58ABB}" presName="thickLine" presStyleLbl="alignNode1" presStyleIdx="3" presStyleCnt="6"/>
      <dgm:spPr/>
    </dgm:pt>
    <dgm:pt modelId="{985FC6AF-F0B6-472B-87B4-9B6D9E68ABC8}" type="pres">
      <dgm:prSet presAssocID="{71E4DA57-A8B6-4954-BF46-803B3FF58ABB}" presName="horz1" presStyleCnt="0"/>
      <dgm:spPr/>
    </dgm:pt>
    <dgm:pt modelId="{888588B6-8421-41A6-92CA-D984F2A608EA}" type="pres">
      <dgm:prSet presAssocID="{71E4DA57-A8B6-4954-BF46-803B3FF58ABB}" presName="tx1" presStyleLbl="revTx" presStyleIdx="3" presStyleCnt="6"/>
      <dgm:spPr/>
    </dgm:pt>
    <dgm:pt modelId="{7404937F-B404-4C3C-9862-07A457925FCF}" type="pres">
      <dgm:prSet presAssocID="{71E4DA57-A8B6-4954-BF46-803B3FF58ABB}" presName="vert1" presStyleCnt="0"/>
      <dgm:spPr/>
    </dgm:pt>
    <dgm:pt modelId="{A21174A1-5D98-4E1B-8279-9199D215D02F}" type="pres">
      <dgm:prSet presAssocID="{D4279FF5-2DC9-45BD-A0E3-DCC6FAF42CD7}" presName="thickLine" presStyleLbl="alignNode1" presStyleIdx="4" presStyleCnt="6"/>
      <dgm:spPr/>
    </dgm:pt>
    <dgm:pt modelId="{8DAAE2F3-CB33-4F96-980F-EE1032282952}" type="pres">
      <dgm:prSet presAssocID="{D4279FF5-2DC9-45BD-A0E3-DCC6FAF42CD7}" presName="horz1" presStyleCnt="0"/>
      <dgm:spPr/>
    </dgm:pt>
    <dgm:pt modelId="{B9EB7D3C-1185-41AF-8E34-4009018C6635}" type="pres">
      <dgm:prSet presAssocID="{D4279FF5-2DC9-45BD-A0E3-DCC6FAF42CD7}" presName="tx1" presStyleLbl="revTx" presStyleIdx="4" presStyleCnt="6"/>
      <dgm:spPr/>
    </dgm:pt>
    <dgm:pt modelId="{BB16F5F1-BF7B-4187-B8E2-886146116EEF}" type="pres">
      <dgm:prSet presAssocID="{D4279FF5-2DC9-45BD-A0E3-DCC6FAF42CD7}" presName="vert1" presStyleCnt="0"/>
      <dgm:spPr/>
    </dgm:pt>
    <dgm:pt modelId="{900CD788-C178-4499-B278-47840BBBFD74}" type="pres">
      <dgm:prSet presAssocID="{7050CA9E-F188-423F-9AC5-8B2B971DF570}" presName="thickLine" presStyleLbl="alignNode1" presStyleIdx="5" presStyleCnt="6"/>
      <dgm:spPr/>
    </dgm:pt>
    <dgm:pt modelId="{8CB55AAA-4CA1-4F9F-9EFF-F1964B393A3D}" type="pres">
      <dgm:prSet presAssocID="{7050CA9E-F188-423F-9AC5-8B2B971DF570}" presName="horz1" presStyleCnt="0"/>
      <dgm:spPr/>
    </dgm:pt>
    <dgm:pt modelId="{5CDDF772-B47B-4C51-9AD8-3209133A6EC8}" type="pres">
      <dgm:prSet presAssocID="{7050CA9E-F188-423F-9AC5-8B2B971DF570}" presName="tx1" presStyleLbl="revTx" presStyleIdx="5" presStyleCnt="6"/>
      <dgm:spPr/>
    </dgm:pt>
    <dgm:pt modelId="{C3C6C939-6D54-400A-8FD7-51B84218651D}" type="pres">
      <dgm:prSet presAssocID="{7050CA9E-F188-423F-9AC5-8B2B971DF570}" presName="vert1" presStyleCnt="0"/>
      <dgm:spPr/>
    </dgm:pt>
  </dgm:ptLst>
  <dgm:cxnLst>
    <dgm:cxn modelId="{57810527-B117-4007-8D1F-DC3AF5EFE7B5}" type="presOf" srcId="{D4279FF5-2DC9-45BD-A0E3-DCC6FAF42CD7}" destId="{B9EB7D3C-1185-41AF-8E34-4009018C6635}" srcOrd="0" destOrd="0" presId="urn:microsoft.com/office/officeart/2008/layout/LinedList"/>
    <dgm:cxn modelId="{60585947-0C8A-415B-86E3-CC6744BC93FA}" srcId="{2FB2693A-FCF1-45B5-A869-FF2EFA11D08F}" destId="{B70066C2-7BB5-40BD-903A-3A4B26D3EEFA}" srcOrd="2" destOrd="0" parTransId="{328FC68E-1D0A-4016-ACFC-B56E1BB29C0A}" sibTransId="{439631BC-D1A6-4869-A52C-BDB33EA4C8AB}"/>
    <dgm:cxn modelId="{21652B6B-FBD0-4119-AEDE-18A76C6B0D8C}" srcId="{2FB2693A-FCF1-45B5-A869-FF2EFA11D08F}" destId="{D4279FF5-2DC9-45BD-A0E3-DCC6FAF42CD7}" srcOrd="4" destOrd="0" parTransId="{EA7CD8DE-B3D2-41BB-A145-FEA7C947263B}" sibTransId="{88B6CFE5-749F-488F-B574-93A8FEF0848A}"/>
    <dgm:cxn modelId="{A4F9044E-F8EB-4E71-8936-DDE5235CFF2E}" type="presOf" srcId="{B70066C2-7BB5-40BD-903A-3A4B26D3EEFA}" destId="{7BA71E96-4517-47BC-96C3-8BE11A914B41}" srcOrd="0" destOrd="0" presId="urn:microsoft.com/office/officeart/2008/layout/LinedList"/>
    <dgm:cxn modelId="{84D54654-21EF-41E4-8728-3300FA04AEE6}" srcId="{2FB2693A-FCF1-45B5-A869-FF2EFA11D08F}" destId="{7050CA9E-F188-423F-9AC5-8B2B971DF570}" srcOrd="5" destOrd="0" parTransId="{B18AB1E5-680A-4987-949D-0F866A556F5B}" sibTransId="{D2288FB7-CE5A-4B24-89B1-9EB697D5B021}"/>
    <dgm:cxn modelId="{7880A677-6CBA-4C3C-BC1A-E08AF7C69785}" srcId="{2FB2693A-FCF1-45B5-A869-FF2EFA11D08F}" destId="{B4EF7C1B-5748-48A8-AB73-8F49B632F597}" srcOrd="1" destOrd="0" parTransId="{A8DE0D48-7F83-471F-9E92-50BD2076C023}" sibTransId="{E9757D92-6AA6-400F-8937-F21C43F682A0}"/>
    <dgm:cxn modelId="{32888A7A-D7FE-457C-B3BE-3E2F685ABDF4}" type="presOf" srcId="{B4EF7C1B-5748-48A8-AB73-8F49B632F597}" destId="{9CE3598A-7AA3-4CF2-8444-4934B9F14B87}" srcOrd="0" destOrd="0" presId="urn:microsoft.com/office/officeart/2008/layout/LinedList"/>
    <dgm:cxn modelId="{2C837090-6694-4887-AD1D-1E00EDC55F0B}" type="presOf" srcId="{A0759F8B-1FC4-49EB-BC5F-B9A56E9A1BE5}" destId="{22DCA7AC-86D2-4CD1-BA8A-DF01679BFF2C}" srcOrd="0" destOrd="0" presId="urn:microsoft.com/office/officeart/2008/layout/LinedList"/>
    <dgm:cxn modelId="{B4E1AE95-5F7A-4875-9256-1F543A90BD09}" type="presOf" srcId="{71E4DA57-A8B6-4954-BF46-803B3FF58ABB}" destId="{888588B6-8421-41A6-92CA-D984F2A608EA}" srcOrd="0" destOrd="0" presId="urn:microsoft.com/office/officeart/2008/layout/LinedList"/>
    <dgm:cxn modelId="{7495AD9B-6151-40FF-81B2-F750854AB3C6}" srcId="{2FB2693A-FCF1-45B5-A869-FF2EFA11D08F}" destId="{71E4DA57-A8B6-4954-BF46-803B3FF58ABB}" srcOrd="3" destOrd="0" parTransId="{ACAF4088-FDAD-4F6E-88BA-2E5FB33FE9F9}" sibTransId="{7CB41840-2A0A-4FF8-B61F-426FAD7AF5D0}"/>
    <dgm:cxn modelId="{50B716A8-E822-417D-9090-4BE9810DFF60}" type="presOf" srcId="{2FB2693A-FCF1-45B5-A869-FF2EFA11D08F}" destId="{5B0DE754-52F7-4549-8934-4450952F5FB1}" srcOrd="0" destOrd="0" presId="urn:microsoft.com/office/officeart/2008/layout/LinedList"/>
    <dgm:cxn modelId="{02D726CC-8DA0-4053-832F-50155347B7AE}" srcId="{2FB2693A-FCF1-45B5-A869-FF2EFA11D08F}" destId="{A0759F8B-1FC4-49EB-BC5F-B9A56E9A1BE5}" srcOrd="0" destOrd="0" parTransId="{9436BBA4-A1C8-43C4-90DA-26BDE5813E24}" sibTransId="{02AB487C-C715-4245-9367-1A306A18BD6F}"/>
    <dgm:cxn modelId="{DF6FE7FC-57BC-44BD-9C59-CCF2C0FAB609}" type="presOf" srcId="{7050CA9E-F188-423F-9AC5-8B2B971DF570}" destId="{5CDDF772-B47B-4C51-9AD8-3209133A6EC8}" srcOrd="0" destOrd="0" presId="urn:microsoft.com/office/officeart/2008/layout/LinedList"/>
    <dgm:cxn modelId="{7ABC19D3-139D-4A5F-B2C6-CE74EA4E0F14}" type="presParOf" srcId="{5B0DE754-52F7-4549-8934-4450952F5FB1}" destId="{C66E13DB-4215-4DCE-A4AC-8F260A96701E}" srcOrd="0" destOrd="0" presId="urn:microsoft.com/office/officeart/2008/layout/LinedList"/>
    <dgm:cxn modelId="{00A91368-F9C3-441B-9BA1-EC14AC73DB5C}" type="presParOf" srcId="{5B0DE754-52F7-4549-8934-4450952F5FB1}" destId="{376DFB68-E6A1-4589-B92C-0D8BBDD86338}" srcOrd="1" destOrd="0" presId="urn:microsoft.com/office/officeart/2008/layout/LinedList"/>
    <dgm:cxn modelId="{FD12020F-12AC-4D4F-9752-7AB297D369A5}" type="presParOf" srcId="{376DFB68-E6A1-4589-B92C-0D8BBDD86338}" destId="{22DCA7AC-86D2-4CD1-BA8A-DF01679BFF2C}" srcOrd="0" destOrd="0" presId="urn:microsoft.com/office/officeart/2008/layout/LinedList"/>
    <dgm:cxn modelId="{81A0DE23-12E8-4A7C-AE8D-6B4B73517F1F}" type="presParOf" srcId="{376DFB68-E6A1-4589-B92C-0D8BBDD86338}" destId="{6D86436F-C96E-410E-B18F-486B587B9EA6}" srcOrd="1" destOrd="0" presId="urn:microsoft.com/office/officeart/2008/layout/LinedList"/>
    <dgm:cxn modelId="{07F7ED69-40D0-4696-86F0-618513D17440}" type="presParOf" srcId="{5B0DE754-52F7-4549-8934-4450952F5FB1}" destId="{7FECA7C2-9927-47BF-9303-D886CA9DC69E}" srcOrd="2" destOrd="0" presId="urn:microsoft.com/office/officeart/2008/layout/LinedList"/>
    <dgm:cxn modelId="{01AE295B-0EC6-4B48-882F-3F6F697EAFDA}" type="presParOf" srcId="{5B0DE754-52F7-4549-8934-4450952F5FB1}" destId="{4C257F02-7B88-4101-BCD4-0B004CDF510B}" srcOrd="3" destOrd="0" presId="urn:microsoft.com/office/officeart/2008/layout/LinedList"/>
    <dgm:cxn modelId="{DAA6283D-B301-4A16-8CB9-F5D6CD108F8D}" type="presParOf" srcId="{4C257F02-7B88-4101-BCD4-0B004CDF510B}" destId="{9CE3598A-7AA3-4CF2-8444-4934B9F14B87}" srcOrd="0" destOrd="0" presId="urn:microsoft.com/office/officeart/2008/layout/LinedList"/>
    <dgm:cxn modelId="{C162C3B9-696A-4B1C-914D-3C56A7D8E53A}" type="presParOf" srcId="{4C257F02-7B88-4101-BCD4-0B004CDF510B}" destId="{88B528BF-F811-4880-8E09-713CAB227C2E}" srcOrd="1" destOrd="0" presId="urn:microsoft.com/office/officeart/2008/layout/LinedList"/>
    <dgm:cxn modelId="{3A2FA600-1F33-4B0D-A3D4-3ACA8BE854FD}" type="presParOf" srcId="{5B0DE754-52F7-4549-8934-4450952F5FB1}" destId="{B3884ACC-2EA6-4D49-AAA6-A5E9E5DE8910}" srcOrd="4" destOrd="0" presId="urn:microsoft.com/office/officeart/2008/layout/LinedList"/>
    <dgm:cxn modelId="{802D87C4-EBD2-4C93-AC3C-DFA4BFFBF797}" type="presParOf" srcId="{5B0DE754-52F7-4549-8934-4450952F5FB1}" destId="{DEB1BAE9-71AD-4A11-8A92-E92E96E5941F}" srcOrd="5" destOrd="0" presId="urn:microsoft.com/office/officeart/2008/layout/LinedList"/>
    <dgm:cxn modelId="{ADA61405-3012-4944-91CE-C6A3BCBDC68F}" type="presParOf" srcId="{DEB1BAE9-71AD-4A11-8A92-E92E96E5941F}" destId="{7BA71E96-4517-47BC-96C3-8BE11A914B41}" srcOrd="0" destOrd="0" presId="urn:microsoft.com/office/officeart/2008/layout/LinedList"/>
    <dgm:cxn modelId="{6159E491-0082-49ED-A7D8-3F9DBEFA65F7}" type="presParOf" srcId="{DEB1BAE9-71AD-4A11-8A92-E92E96E5941F}" destId="{3A4D89AA-1204-419D-ADA4-63B242234775}" srcOrd="1" destOrd="0" presId="urn:microsoft.com/office/officeart/2008/layout/LinedList"/>
    <dgm:cxn modelId="{831DDFAD-40E4-4B8C-A300-5DD4FDE11484}" type="presParOf" srcId="{5B0DE754-52F7-4549-8934-4450952F5FB1}" destId="{00DC79D2-CEAF-4340-B275-B4798BCE65E0}" srcOrd="6" destOrd="0" presId="urn:microsoft.com/office/officeart/2008/layout/LinedList"/>
    <dgm:cxn modelId="{5F223E92-D5C4-4E1B-99D0-801955B0F9CF}" type="presParOf" srcId="{5B0DE754-52F7-4549-8934-4450952F5FB1}" destId="{985FC6AF-F0B6-472B-87B4-9B6D9E68ABC8}" srcOrd="7" destOrd="0" presId="urn:microsoft.com/office/officeart/2008/layout/LinedList"/>
    <dgm:cxn modelId="{8B9AA007-4183-4CCF-9BAD-29462A2E5D57}" type="presParOf" srcId="{985FC6AF-F0B6-472B-87B4-9B6D9E68ABC8}" destId="{888588B6-8421-41A6-92CA-D984F2A608EA}" srcOrd="0" destOrd="0" presId="urn:microsoft.com/office/officeart/2008/layout/LinedList"/>
    <dgm:cxn modelId="{B43B6752-132C-4084-8390-43AA5673946D}" type="presParOf" srcId="{985FC6AF-F0B6-472B-87B4-9B6D9E68ABC8}" destId="{7404937F-B404-4C3C-9862-07A457925FCF}" srcOrd="1" destOrd="0" presId="urn:microsoft.com/office/officeart/2008/layout/LinedList"/>
    <dgm:cxn modelId="{BF516F23-6623-4A1A-BDD7-3906C6A3FA4C}" type="presParOf" srcId="{5B0DE754-52F7-4549-8934-4450952F5FB1}" destId="{A21174A1-5D98-4E1B-8279-9199D215D02F}" srcOrd="8" destOrd="0" presId="urn:microsoft.com/office/officeart/2008/layout/LinedList"/>
    <dgm:cxn modelId="{52089D3C-FF38-495A-9562-F939C62D63EF}" type="presParOf" srcId="{5B0DE754-52F7-4549-8934-4450952F5FB1}" destId="{8DAAE2F3-CB33-4F96-980F-EE1032282952}" srcOrd="9" destOrd="0" presId="urn:microsoft.com/office/officeart/2008/layout/LinedList"/>
    <dgm:cxn modelId="{655C1764-E03F-4FCF-9C98-EDBDB785AD18}" type="presParOf" srcId="{8DAAE2F3-CB33-4F96-980F-EE1032282952}" destId="{B9EB7D3C-1185-41AF-8E34-4009018C6635}" srcOrd="0" destOrd="0" presId="urn:microsoft.com/office/officeart/2008/layout/LinedList"/>
    <dgm:cxn modelId="{7A7E5AFA-F475-44B3-9DEF-FE4CFEBD0AE3}" type="presParOf" srcId="{8DAAE2F3-CB33-4F96-980F-EE1032282952}" destId="{BB16F5F1-BF7B-4187-B8E2-886146116EEF}" srcOrd="1" destOrd="0" presId="urn:microsoft.com/office/officeart/2008/layout/LinedList"/>
    <dgm:cxn modelId="{43A05843-6FD5-4D1D-8CCE-50A4493BCE84}" type="presParOf" srcId="{5B0DE754-52F7-4549-8934-4450952F5FB1}" destId="{900CD788-C178-4499-B278-47840BBBFD74}" srcOrd="10" destOrd="0" presId="urn:microsoft.com/office/officeart/2008/layout/LinedList"/>
    <dgm:cxn modelId="{2869B448-E7A7-428D-816E-55A769F72740}" type="presParOf" srcId="{5B0DE754-52F7-4549-8934-4450952F5FB1}" destId="{8CB55AAA-4CA1-4F9F-9EFF-F1964B393A3D}" srcOrd="11" destOrd="0" presId="urn:microsoft.com/office/officeart/2008/layout/LinedList"/>
    <dgm:cxn modelId="{4D97E205-23EB-46BB-9570-6D7BF2618A3B}" type="presParOf" srcId="{8CB55AAA-4CA1-4F9F-9EFF-F1964B393A3D}" destId="{5CDDF772-B47B-4C51-9AD8-3209133A6EC8}" srcOrd="0" destOrd="0" presId="urn:microsoft.com/office/officeart/2008/layout/LinedList"/>
    <dgm:cxn modelId="{42A277BF-C1C5-4CFC-8EB6-546BF9FAE422}" type="presParOf" srcId="{8CB55AAA-4CA1-4F9F-9EFF-F1964B393A3D}" destId="{C3C6C939-6D54-400A-8FD7-51B84218651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2E16F-E4DB-4648-AF55-D6B33ED9A673}">
      <dsp:nvSpPr>
        <dsp:cNvPr id="0" name=""/>
        <dsp:cNvSpPr/>
      </dsp:nvSpPr>
      <dsp:spPr>
        <a:xfrm>
          <a:off x="0" y="0"/>
          <a:ext cx="9601196"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A9DA1B-D99C-43AE-B161-0C819DE9076E}">
      <dsp:nvSpPr>
        <dsp:cNvPr id="0" name=""/>
        <dsp:cNvSpPr/>
      </dsp:nvSpPr>
      <dsp:spPr>
        <a:xfrm>
          <a:off x="0" y="0"/>
          <a:ext cx="9601196" cy="1492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baseline="0" dirty="0"/>
            <a:t>CLEA staff live and work on Treaty 1 Territory, the traditional gathering place of the Anishinaabe, Cree, Oji-Cree, Dakota and Dene peoples and the traditional homeland of the Metis peoples.  Winnipeg's water is sourced from Shoal Lake 40 First Nation.  </a:t>
          </a:r>
          <a:endParaRPr lang="en-US" sz="2400" kern="1200" dirty="0"/>
        </a:p>
      </dsp:txBody>
      <dsp:txXfrm>
        <a:off x="0" y="0"/>
        <a:ext cx="9601196" cy="1492837"/>
      </dsp:txXfrm>
    </dsp:sp>
    <dsp:sp modelId="{A1BBB49F-2C2B-4DF7-8DC2-3C9581CB06D6}">
      <dsp:nvSpPr>
        <dsp:cNvPr id="0" name=""/>
        <dsp:cNvSpPr/>
      </dsp:nvSpPr>
      <dsp:spPr>
        <a:xfrm>
          <a:off x="0" y="1492837"/>
          <a:ext cx="9601196"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C0E9D5-EE5F-40A4-B1B5-352193556A15}">
      <dsp:nvSpPr>
        <dsp:cNvPr id="0" name=""/>
        <dsp:cNvSpPr/>
      </dsp:nvSpPr>
      <dsp:spPr>
        <a:xfrm>
          <a:off x="0" y="1492837"/>
          <a:ext cx="9601196" cy="1492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baseline="0" dirty="0"/>
            <a:t>We acknowledge that much harm was done in the past and dedicate ourselves to moving forward in the spirit of reconciliation.</a:t>
          </a:r>
          <a:endParaRPr lang="en-US" sz="2400" kern="1200" dirty="0"/>
        </a:p>
      </dsp:txBody>
      <dsp:txXfrm>
        <a:off x="0" y="1492837"/>
        <a:ext cx="9601196" cy="1492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E13DB-4215-4DCE-A4AC-8F260A96701E}">
      <dsp:nvSpPr>
        <dsp:cNvPr id="0" name=""/>
        <dsp:cNvSpPr/>
      </dsp:nvSpPr>
      <dsp:spPr>
        <a:xfrm>
          <a:off x="0" y="2746"/>
          <a:ext cx="7043555"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22DCA7AC-86D2-4CD1-BA8A-DF01679BFF2C}">
      <dsp:nvSpPr>
        <dsp:cNvPr id="0" name=""/>
        <dsp:cNvSpPr/>
      </dsp:nvSpPr>
      <dsp:spPr>
        <a:xfrm>
          <a:off x="0" y="2746"/>
          <a:ext cx="7043555" cy="93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Domestic Violence information and crisis line:  </a:t>
          </a:r>
        </a:p>
        <a:p>
          <a:pPr marL="0" lvl="0" indent="0" algn="l" defTabSz="1066800">
            <a:lnSpc>
              <a:spcPct val="90000"/>
            </a:lnSpc>
            <a:spcBef>
              <a:spcPct val="0"/>
            </a:spcBef>
            <a:spcAft>
              <a:spcPct val="35000"/>
            </a:spcAft>
            <a:buNone/>
          </a:pPr>
          <a:r>
            <a:rPr lang="en-US" sz="2400" b="1" kern="1200" dirty="0"/>
            <a:t>1-877-977-0007 (24/7)</a:t>
          </a:r>
          <a:endParaRPr lang="en-US" sz="2400" kern="1200" dirty="0"/>
        </a:p>
      </dsp:txBody>
      <dsp:txXfrm>
        <a:off x="0" y="2746"/>
        <a:ext cx="7043555" cy="936439"/>
      </dsp:txXfrm>
    </dsp:sp>
    <dsp:sp modelId="{7FECA7C2-9927-47BF-9303-D886CA9DC69E}">
      <dsp:nvSpPr>
        <dsp:cNvPr id="0" name=""/>
        <dsp:cNvSpPr/>
      </dsp:nvSpPr>
      <dsp:spPr>
        <a:xfrm>
          <a:off x="0" y="939185"/>
          <a:ext cx="7043555"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9CE3598A-7AA3-4CF2-8444-4934B9F14B87}">
      <dsp:nvSpPr>
        <dsp:cNvPr id="0" name=""/>
        <dsp:cNvSpPr/>
      </dsp:nvSpPr>
      <dsp:spPr>
        <a:xfrm>
          <a:off x="0" y="939185"/>
          <a:ext cx="7043555" cy="93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tabLst>
              <a:tab pos="339725" algn="l"/>
            </a:tabLst>
          </a:pPr>
          <a:r>
            <a:rPr lang="en-US" sz="2400" b="1" kern="1200" dirty="0" err="1"/>
            <a:t>Klinic</a:t>
          </a:r>
          <a:r>
            <a:rPr lang="en-US" sz="2400" b="1" kern="1200" dirty="0"/>
            <a:t> Crisis Line: 204 786 8686</a:t>
          </a:r>
        </a:p>
        <a:p>
          <a:pPr marL="0" lvl="0" indent="0" algn="l" defTabSz="1066800">
            <a:lnSpc>
              <a:spcPct val="90000"/>
            </a:lnSpc>
            <a:spcBef>
              <a:spcPct val="0"/>
            </a:spcBef>
            <a:spcAft>
              <a:spcPct val="35000"/>
            </a:spcAft>
            <a:buNone/>
            <a:tabLst>
              <a:tab pos="339725" algn="l"/>
            </a:tabLst>
          </a:pPr>
          <a:r>
            <a:rPr lang="en-US" sz="2400" b="1" kern="1200" dirty="0"/>
            <a:t>or toll free 1-888-322-3019  (24/7)</a:t>
          </a:r>
          <a:endParaRPr lang="en-US" sz="2400" kern="1200" dirty="0"/>
        </a:p>
      </dsp:txBody>
      <dsp:txXfrm>
        <a:off x="0" y="939185"/>
        <a:ext cx="7043555" cy="936439"/>
      </dsp:txXfrm>
    </dsp:sp>
    <dsp:sp modelId="{B3884ACC-2EA6-4D49-AAA6-A5E9E5DE8910}">
      <dsp:nvSpPr>
        <dsp:cNvPr id="0" name=""/>
        <dsp:cNvSpPr/>
      </dsp:nvSpPr>
      <dsp:spPr>
        <a:xfrm>
          <a:off x="0" y="1875624"/>
          <a:ext cx="7043555"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7BA71E96-4517-47BC-96C3-8BE11A914B41}">
      <dsp:nvSpPr>
        <dsp:cNvPr id="0" name=""/>
        <dsp:cNvSpPr/>
      </dsp:nvSpPr>
      <dsp:spPr>
        <a:xfrm>
          <a:off x="0" y="1875624"/>
          <a:ext cx="7043555" cy="93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Manitoba Suicide Prevention &amp; Support Line (24/7): Toll free: 1-877-435-7170  </a:t>
          </a:r>
          <a:r>
            <a:rPr lang="en-US" sz="2400" b="1" kern="1200" dirty="0">
              <a:hlinkClick xmlns:r="http://schemas.openxmlformats.org/officeDocument/2006/relationships" r:id="rId2"/>
            </a:rPr>
            <a:t>reasontolive.ca</a:t>
          </a:r>
          <a:endParaRPr lang="en-US" sz="2400" kern="1200" dirty="0"/>
        </a:p>
      </dsp:txBody>
      <dsp:txXfrm>
        <a:off x="0" y="1875624"/>
        <a:ext cx="7043555" cy="936439"/>
      </dsp:txXfrm>
    </dsp:sp>
    <dsp:sp modelId="{00DC79D2-CEAF-4340-B275-B4798BCE65E0}">
      <dsp:nvSpPr>
        <dsp:cNvPr id="0" name=""/>
        <dsp:cNvSpPr/>
      </dsp:nvSpPr>
      <dsp:spPr>
        <a:xfrm>
          <a:off x="0" y="2812063"/>
          <a:ext cx="7043555"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888588B6-8421-41A6-92CA-D984F2A608EA}">
      <dsp:nvSpPr>
        <dsp:cNvPr id="0" name=""/>
        <dsp:cNvSpPr/>
      </dsp:nvSpPr>
      <dsp:spPr>
        <a:xfrm>
          <a:off x="0" y="2812063"/>
          <a:ext cx="7043555" cy="93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Suicide Crisis Helpline: 9-8-8</a:t>
          </a:r>
          <a:endParaRPr lang="en-US" sz="2400" kern="1200"/>
        </a:p>
      </dsp:txBody>
      <dsp:txXfrm>
        <a:off x="0" y="2812063"/>
        <a:ext cx="7043555" cy="936439"/>
      </dsp:txXfrm>
    </dsp:sp>
    <dsp:sp modelId="{A21174A1-5D98-4E1B-8279-9199D215D02F}">
      <dsp:nvSpPr>
        <dsp:cNvPr id="0" name=""/>
        <dsp:cNvSpPr/>
      </dsp:nvSpPr>
      <dsp:spPr>
        <a:xfrm>
          <a:off x="0" y="3748502"/>
          <a:ext cx="7043555"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B9EB7D3C-1185-41AF-8E34-4009018C6635}">
      <dsp:nvSpPr>
        <dsp:cNvPr id="0" name=""/>
        <dsp:cNvSpPr/>
      </dsp:nvSpPr>
      <dsp:spPr>
        <a:xfrm>
          <a:off x="0" y="3748502"/>
          <a:ext cx="7043555" cy="93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Sexual Assault Crisis: (204) 786-8631 or toll free at 1-888-292-7565</a:t>
          </a:r>
          <a:endParaRPr lang="en-US" sz="2400" kern="1200"/>
        </a:p>
      </dsp:txBody>
      <dsp:txXfrm>
        <a:off x="0" y="3748502"/>
        <a:ext cx="7043555" cy="936439"/>
      </dsp:txXfrm>
    </dsp:sp>
    <dsp:sp modelId="{900CD788-C178-4499-B278-47840BBBFD74}">
      <dsp:nvSpPr>
        <dsp:cNvPr id="0" name=""/>
        <dsp:cNvSpPr/>
      </dsp:nvSpPr>
      <dsp:spPr>
        <a:xfrm>
          <a:off x="0" y="4684941"/>
          <a:ext cx="7043555" cy="0"/>
        </a:xfrm>
        <a:prstGeom prst="line">
          <a:avLst/>
        </a:prstGeom>
        <a:blipFill>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w="9525" cap="flat" cmpd="sng" algn="ctr">
          <a:solidFill>
            <a:schemeClr val="dk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5CDDF772-B47B-4C51-9AD8-3209133A6EC8}">
      <dsp:nvSpPr>
        <dsp:cNvPr id="0" name=""/>
        <dsp:cNvSpPr/>
      </dsp:nvSpPr>
      <dsp:spPr>
        <a:xfrm>
          <a:off x="0" y="4684941"/>
          <a:ext cx="7043555" cy="93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4684941"/>
        <a:ext cx="7043555" cy="9364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3037840" cy="466030"/>
          </a:xfrm>
          <a:prstGeom prst="rect">
            <a:avLst/>
          </a:prstGeom>
        </p:spPr>
        <p:txBody>
          <a:bodyPr vert="horz" lIns="39136" tIns="19568" rIns="39136" bIns="19568" rtlCol="0"/>
          <a:lstStyle>
            <a:lvl1pPr algn="l">
              <a:defRPr sz="500"/>
            </a:lvl1pPr>
          </a:lstStyle>
          <a:p>
            <a:endParaRPr lang="en-US" dirty="0"/>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3970937" y="0"/>
            <a:ext cx="3037840" cy="466030"/>
          </a:xfrm>
          <a:prstGeom prst="rect">
            <a:avLst/>
          </a:prstGeom>
        </p:spPr>
        <p:txBody>
          <a:bodyPr vert="horz" lIns="39136" tIns="19568" rIns="39136" bIns="19568" rtlCol="0"/>
          <a:lstStyle>
            <a:lvl1pPr algn="r">
              <a:defRPr sz="500"/>
            </a:lvl1pPr>
          </a:lstStyle>
          <a:p>
            <a:fld id="{AA970FB6-164E-0840-A35B-09E9F3D45F76}" type="datetimeyyyy">
              <a:rPr lang="en-US" smtClean="0"/>
              <a:t>2024</a:t>
            </a:fld>
            <a:endParaRPr lang="en-US" dirty="0"/>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8830370"/>
            <a:ext cx="3037840" cy="466030"/>
          </a:xfrm>
          <a:prstGeom prst="rect">
            <a:avLst/>
          </a:prstGeom>
        </p:spPr>
        <p:txBody>
          <a:bodyPr vert="horz" lIns="39136" tIns="19568" rIns="39136" bIns="19568" rtlCol="0" anchor="b"/>
          <a:lstStyle>
            <a:lvl1pPr algn="l">
              <a:defRPr sz="500"/>
            </a:lvl1pPr>
          </a:lstStyle>
          <a:p>
            <a:endParaRPr lang="en-US" dirty="0"/>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3970937" y="8830370"/>
            <a:ext cx="3037840" cy="466030"/>
          </a:xfrm>
          <a:prstGeom prst="rect">
            <a:avLst/>
          </a:prstGeom>
        </p:spPr>
        <p:txBody>
          <a:bodyPr vert="horz" lIns="39136" tIns="19568" rIns="39136" bIns="19568" rtlCol="0" anchor="b"/>
          <a:lstStyle>
            <a:lvl1pPr algn="r">
              <a:defRPr sz="500"/>
            </a:lvl1pPr>
          </a:lstStyle>
          <a:p>
            <a:fld id="{420BD0AB-C59E-4A46-83D3-F07787446BA0}" type="slidenum">
              <a:rPr lang="en-US" smtClean="0"/>
              <a:t>‹#›</a:t>
            </a:fld>
            <a:endParaRPr lang="en-US" dirty="0"/>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39136" tIns="19568" rIns="39136" bIns="19568"/>
          <a:lstStyle/>
          <a:p>
            <a:endParaRPr lang="en-US" dirty="0"/>
          </a:p>
        </p:txBody>
      </p:sp>
    </p:spTree>
    <p:extLst>
      <p:ext uri="{BB962C8B-B14F-4D97-AF65-F5344CB8AC3E}">
        <p14:creationId xmlns:p14="http://schemas.microsoft.com/office/powerpoint/2010/main" val="299765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39136" tIns="19568" rIns="39136" bIns="19568"/>
          <a:lstStyle/>
          <a:p>
            <a:endParaRPr lang="en-US" dirty="0"/>
          </a:p>
        </p:txBody>
      </p:sp>
    </p:spTree>
    <p:extLst>
      <p:ext uri="{BB962C8B-B14F-4D97-AF65-F5344CB8AC3E}">
        <p14:creationId xmlns:p14="http://schemas.microsoft.com/office/powerpoint/2010/main" val="58773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39136" tIns="19568" rIns="39136" bIns="19568"/>
          <a:lstStyle/>
          <a:p>
            <a:endParaRPr lang="en-US" dirty="0"/>
          </a:p>
        </p:txBody>
      </p:sp>
    </p:spTree>
    <p:extLst>
      <p:ext uri="{BB962C8B-B14F-4D97-AF65-F5344CB8AC3E}">
        <p14:creationId xmlns:p14="http://schemas.microsoft.com/office/powerpoint/2010/main" val="3068653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39136" tIns="19568" rIns="39136" bIns="19568"/>
          <a:lstStyle/>
          <a:p>
            <a:endParaRPr lang="en-US" dirty="0"/>
          </a:p>
        </p:txBody>
      </p:sp>
    </p:spTree>
    <p:extLst>
      <p:ext uri="{BB962C8B-B14F-4D97-AF65-F5344CB8AC3E}">
        <p14:creationId xmlns:p14="http://schemas.microsoft.com/office/powerpoint/2010/main" val="101939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39136" tIns="19568" rIns="39136" bIns="19568"/>
          <a:lstStyle/>
          <a:p>
            <a:endParaRPr lang="en-US" dirty="0"/>
          </a:p>
        </p:txBody>
      </p:sp>
    </p:spTree>
    <p:extLst>
      <p:ext uri="{BB962C8B-B14F-4D97-AF65-F5344CB8AC3E}">
        <p14:creationId xmlns:p14="http://schemas.microsoft.com/office/powerpoint/2010/main" val="8766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39136" tIns="19568" rIns="39136" bIns="19568"/>
          <a:lstStyle/>
          <a:p>
            <a:endParaRPr lang="en-US" dirty="0"/>
          </a:p>
        </p:txBody>
      </p:sp>
    </p:spTree>
    <p:extLst>
      <p:ext uri="{BB962C8B-B14F-4D97-AF65-F5344CB8AC3E}">
        <p14:creationId xmlns:p14="http://schemas.microsoft.com/office/powerpoint/2010/main" val="1649742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39136" tIns="19568" rIns="39136" bIns="19568"/>
          <a:lstStyle/>
          <a:p>
            <a:endParaRPr lang="en-US" dirty="0"/>
          </a:p>
        </p:txBody>
      </p:sp>
    </p:spTree>
    <p:extLst>
      <p:ext uri="{BB962C8B-B14F-4D97-AF65-F5344CB8AC3E}">
        <p14:creationId xmlns:p14="http://schemas.microsoft.com/office/powerpoint/2010/main" val="304766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39136" tIns="19568" rIns="39136" bIns="19568"/>
          <a:lstStyle/>
          <a:p>
            <a:endParaRPr lang="en-US" dirty="0"/>
          </a:p>
        </p:txBody>
      </p:sp>
    </p:spTree>
    <p:extLst>
      <p:ext uri="{BB962C8B-B14F-4D97-AF65-F5344CB8AC3E}">
        <p14:creationId xmlns:p14="http://schemas.microsoft.com/office/powerpoint/2010/main" val="931307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6DFF08F-DC6B-4601-B491-B0F83F6DD2DA}" type="datetimeFigureOut">
              <a:rPr lang="en-US" smtClean="0"/>
              <a:t>3/3/2024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8F63A3B-78C7-47BE-AE5E-E10140E04643}" type="slidenum">
              <a:rPr lang="en-US" smtClean="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707543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8736890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087977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948793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5860314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52002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8935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073927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867908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dirty="0"/>
              <a:t>Click to add title</a:t>
            </a:r>
          </a:p>
        </p:txBody>
      </p:sp>
    </p:spTree>
    <p:extLst>
      <p:ext uri="{BB962C8B-B14F-4D97-AF65-F5344CB8AC3E}">
        <p14:creationId xmlns:p14="http://schemas.microsoft.com/office/powerpoint/2010/main" val="2847389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dirty="0"/>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dirty="0"/>
              <a:t>Click to add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8329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938235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dirty="0"/>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dirty="0"/>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33898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dirty="0"/>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2105483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dirty="0"/>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3637393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dirty="0"/>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3042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dirty="0"/>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dirty="0"/>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Tree>
    <p:extLst>
      <p:ext uri="{BB962C8B-B14F-4D97-AF65-F5344CB8AC3E}">
        <p14:creationId xmlns:p14="http://schemas.microsoft.com/office/powerpoint/2010/main" val="1485221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dirty="0"/>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789077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dirty="0"/>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43318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771849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1913798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3/3/2024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090550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3/3/2024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 name="Freeform: Shape 5">
            <a:extLst>
              <a:ext uri="{FF2B5EF4-FFF2-40B4-BE49-F238E27FC236}">
                <a16:creationId xmlns:a16="http://schemas.microsoft.com/office/drawing/2014/main" id="{F65D934D-3B5F-DA53-9AA9-C582BCAF97C9}"/>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0F3B59AD-0F11-D661-6C20-97C3181E03CD}"/>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0881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3/3/2024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a:t>
            </a:fld>
            <a:endParaRPr lang="en-US" dirty="0"/>
          </a:p>
        </p:txBody>
      </p:sp>
      <p:sp>
        <p:nvSpPr>
          <p:cNvPr id="5" name="Freeform: Shape 4">
            <a:extLst>
              <a:ext uri="{FF2B5EF4-FFF2-40B4-BE49-F238E27FC236}">
                <a16:creationId xmlns:a16="http://schemas.microsoft.com/office/drawing/2014/main" id="{683C393C-A72F-EC17-A87F-D0C710A9615B}"/>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6" name="Freeform: Shape 5">
            <a:extLst>
              <a:ext uri="{FF2B5EF4-FFF2-40B4-BE49-F238E27FC236}">
                <a16:creationId xmlns:a16="http://schemas.microsoft.com/office/drawing/2014/main" id="{FCA71EBC-3C6D-E419-0648-0B1921298E8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586262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8" name="Freeform: Shape 7">
            <a:extLst>
              <a:ext uri="{FF2B5EF4-FFF2-40B4-BE49-F238E27FC236}">
                <a16:creationId xmlns:a16="http://schemas.microsoft.com/office/drawing/2014/main" id="{D0891470-6B90-404E-576F-14216CA2519C}"/>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21292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
        <p:nvSpPr>
          <p:cNvPr id="3" name="Freeform: Shape 2">
            <a:extLst>
              <a:ext uri="{FF2B5EF4-FFF2-40B4-BE49-F238E27FC236}">
                <a16:creationId xmlns:a16="http://schemas.microsoft.com/office/drawing/2014/main" id="{FC2F0932-1AA5-388E-727A-534397FC4FB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956431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6DFF08F-DC6B-4601-B491-B0F83F6DD2DA}" type="datetimeFigureOut">
              <a:rPr lang="en-US" smtClean="0"/>
              <a:pPr/>
              <a:t>3/3/2024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89509442"/>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6" r:id="rId24"/>
    <p:sldLayoutId id="2147484028" r:id="rId25"/>
    <p:sldLayoutId id="2147483680" r:id="rId26"/>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1.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27.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hyperlink" Target="https://web2.gov.mb.ca/bills/42-4/b017f.php#A35(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8.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6.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37.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hyperlink" Target="mailto:ipvlawinfo@communitylegal.mb.ca"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www.communitylegal.mb.ca/programs/victims-of-intimate-partner-violence-project"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wcwrc.ca/"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2.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0.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3ED55451-3E5F-6B9F-04A7-BDD799C67961}"/>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558AEDFB-D19E-4043-823C-A7A93E5C66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8" name="Straight Connector 27">
            <a:extLst>
              <a:ext uri="{FF2B5EF4-FFF2-40B4-BE49-F238E27FC236}">
                <a16:creationId xmlns:a16="http://schemas.microsoft.com/office/drawing/2014/main" id="{5286F727-4791-4F5A-9157-0FA724D8D1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useBgFill="1">
        <p:nvSpPr>
          <p:cNvPr id="30" name="Rectangle 29">
            <a:extLst>
              <a:ext uri="{FF2B5EF4-FFF2-40B4-BE49-F238E27FC236}">
                <a16:creationId xmlns:a16="http://schemas.microsoft.com/office/drawing/2014/main" id="{90E5DCBA-A613-488C-91B2-7CD990460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4866A10-0B2E-4E07-86BD-E771E3BE3B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6" name="Title 2">
            <a:extLst>
              <a:ext uri="{FF2B5EF4-FFF2-40B4-BE49-F238E27FC236}">
                <a16:creationId xmlns:a16="http://schemas.microsoft.com/office/drawing/2014/main" id="{C4E8CF4C-DC89-FAFC-328C-9760BB63F7AC}"/>
              </a:ext>
            </a:extLst>
          </p:cNvPr>
          <p:cNvSpPr txBox="1">
            <a:spLocks/>
          </p:cNvSpPr>
          <p:nvPr/>
        </p:nvSpPr>
        <p:spPr>
          <a:xfrm>
            <a:off x="911334" y="2483783"/>
            <a:ext cx="9989677" cy="2369772"/>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b="1" dirty="0"/>
              <a:t>Parenting Cases Involving </a:t>
            </a:r>
            <a:br>
              <a:rPr lang="en-US" b="1" dirty="0"/>
            </a:br>
            <a:r>
              <a:rPr lang="en-US" b="1" dirty="0"/>
              <a:t>Intimate Partner Violence:</a:t>
            </a:r>
            <a:br>
              <a:rPr lang="en-US" b="1" dirty="0"/>
            </a:br>
            <a:r>
              <a:rPr lang="en-US" b="1" dirty="0"/>
              <a:t>What to Expect</a:t>
            </a:r>
          </a:p>
        </p:txBody>
      </p:sp>
      <p:pic>
        <p:nvPicPr>
          <p:cNvPr id="7" name="Picture 6" descr="A black text on a white background&#10;&#10;Description automatically generated">
            <a:extLst>
              <a:ext uri="{FF2B5EF4-FFF2-40B4-BE49-F238E27FC236}">
                <a16:creationId xmlns:a16="http://schemas.microsoft.com/office/drawing/2014/main" id="{6D1BD5DF-9DC7-C20A-B0AE-8B1F32417FC0}"/>
              </a:ext>
            </a:extLst>
          </p:cNvPr>
          <p:cNvPicPr>
            <a:picLocks noChangeAspect="1"/>
          </p:cNvPicPr>
          <p:nvPr/>
        </p:nvPicPr>
        <p:blipFill>
          <a:blip r:embed="rId5"/>
          <a:stretch>
            <a:fillRect/>
          </a:stretch>
        </p:blipFill>
        <p:spPr>
          <a:xfrm>
            <a:off x="1297083" y="888738"/>
            <a:ext cx="2790632" cy="516266"/>
          </a:xfrm>
          <a:prstGeom prst="rect">
            <a:avLst/>
          </a:prstGeom>
        </p:spPr>
      </p:pic>
      <p:pic>
        <p:nvPicPr>
          <p:cNvPr id="21" name="Picture 20" descr="A black and white logo&#10;&#10;Description automatically generated">
            <a:extLst>
              <a:ext uri="{FF2B5EF4-FFF2-40B4-BE49-F238E27FC236}">
                <a16:creationId xmlns:a16="http://schemas.microsoft.com/office/drawing/2014/main" id="{B55C3A68-851D-A448-8134-D95B097E2244}"/>
              </a:ext>
            </a:extLst>
          </p:cNvPr>
          <p:cNvPicPr>
            <a:picLocks noChangeAspect="1"/>
          </p:cNvPicPr>
          <p:nvPr/>
        </p:nvPicPr>
        <p:blipFill>
          <a:blip r:embed="rId6"/>
          <a:stretch>
            <a:fillRect/>
          </a:stretch>
        </p:blipFill>
        <p:spPr>
          <a:xfrm>
            <a:off x="4510856" y="888738"/>
            <a:ext cx="2790631" cy="1206947"/>
          </a:xfrm>
          <a:prstGeom prst="rect">
            <a:avLst/>
          </a:prstGeom>
        </p:spPr>
      </p:pic>
      <p:pic>
        <p:nvPicPr>
          <p:cNvPr id="14" name="Picture 13" descr="A close-up of a logo&#10;&#10;Description automatically generated">
            <a:extLst>
              <a:ext uri="{FF2B5EF4-FFF2-40B4-BE49-F238E27FC236}">
                <a16:creationId xmlns:a16="http://schemas.microsoft.com/office/drawing/2014/main" id="{70233DB6-7023-D9A3-499C-E14F6CB4B1AF}"/>
              </a:ext>
            </a:extLst>
          </p:cNvPr>
          <p:cNvPicPr>
            <a:picLocks noChangeAspect="1"/>
          </p:cNvPicPr>
          <p:nvPr/>
        </p:nvPicPr>
        <p:blipFill>
          <a:blip r:embed="rId7"/>
          <a:stretch>
            <a:fillRect/>
          </a:stretch>
        </p:blipFill>
        <p:spPr>
          <a:xfrm>
            <a:off x="7724628" y="888738"/>
            <a:ext cx="2790631" cy="739517"/>
          </a:xfrm>
          <a:prstGeom prst="rect">
            <a:avLst/>
          </a:prstGeom>
        </p:spPr>
      </p:pic>
      <p:cxnSp>
        <p:nvCxnSpPr>
          <p:cNvPr id="34" name="Straight Connector 33">
            <a:extLst>
              <a:ext uri="{FF2B5EF4-FFF2-40B4-BE49-F238E27FC236}">
                <a16:creationId xmlns:a16="http://schemas.microsoft.com/office/drawing/2014/main" id="{3656F05B-690C-4E67-A873-C73B33872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81200" y="5262441"/>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4BCA9FB-44C8-589E-A861-17AA864C1345}"/>
              </a:ext>
            </a:extLst>
          </p:cNvPr>
          <p:cNvSpPr txBox="1"/>
          <p:nvPr/>
        </p:nvSpPr>
        <p:spPr>
          <a:xfrm>
            <a:off x="2160764" y="5599929"/>
            <a:ext cx="8740247" cy="369332"/>
          </a:xfrm>
          <a:prstGeom prst="rect">
            <a:avLst/>
          </a:prstGeom>
          <a:noFill/>
        </p:spPr>
        <p:txBody>
          <a:bodyPr wrap="square" rtlCol="0">
            <a:spAutoFit/>
          </a:bodyPr>
          <a:lstStyle/>
          <a:p>
            <a:r>
              <a:rPr lang="en-US" dirty="0"/>
              <a:t>We gratefully acknowledge the financial support of the Department of Justice Canada</a:t>
            </a:r>
          </a:p>
        </p:txBody>
      </p:sp>
    </p:spTree>
    <p:extLst>
      <p:ext uri="{BB962C8B-B14F-4D97-AF65-F5344CB8AC3E}">
        <p14:creationId xmlns:p14="http://schemas.microsoft.com/office/powerpoint/2010/main" val="246627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79DB811-FC0D-499A-822F-394B3D3BE0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8" name="Straight Connector 27">
            <a:extLst>
              <a:ext uri="{FF2B5EF4-FFF2-40B4-BE49-F238E27FC236}">
                <a16:creationId xmlns:a16="http://schemas.microsoft.com/office/drawing/2014/main" id="{7195FD2E-5530-42DE-9741-9BC30E7207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46553AB8-AFF8-40AE-A53C-09FBBC03C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6D6575D-C99F-4105-BC67-882C8B1ED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1055599" y="1055077"/>
            <a:ext cx="2532909" cy="4794578"/>
          </a:xfrm>
        </p:spPr>
        <p:txBody>
          <a:bodyPr vert="horz" lIns="91440" tIns="45720" rIns="91440" bIns="45720" rtlCol="0" anchor="ctr">
            <a:normAutofit/>
          </a:bodyPr>
          <a:lstStyle/>
          <a:p>
            <a:pPr algn="ctr">
              <a:lnSpc>
                <a:spcPct val="90000"/>
              </a:lnSpc>
            </a:pPr>
            <a:r>
              <a:rPr lang="en-US" sz="3700" dirty="0">
                <a:solidFill>
                  <a:srgbClr val="262626"/>
                </a:solidFill>
              </a:rPr>
              <a:t>What is intimate partner violence/ the problem of intimate partner violence cases</a:t>
            </a:r>
          </a:p>
        </p:txBody>
      </p:sp>
      <p:sp useBgFill="1">
        <p:nvSpPr>
          <p:cNvPr id="26" name="Rectangle 25">
            <a:extLst>
              <a:ext uri="{FF2B5EF4-FFF2-40B4-BE49-F238E27FC236}">
                <a16:creationId xmlns:a16="http://schemas.microsoft.com/office/drawing/2014/main" id="{991975BE-39CD-4AC1-85C4-565365160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2E339BF-E6D7-DD0E-AF02-6813852EE723}"/>
              </a:ext>
            </a:extLst>
          </p:cNvPr>
          <p:cNvSpPr>
            <a:spLocks/>
          </p:cNvSpPr>
          <p:nvPr/>
        </p:nvSpPr>
        <p:spPr>
          <a:xfrm>
            <a:off x="5057776" y="933451"/>
            <a:ext cx="3258160" cy="4916204"/>
          </a:xfrm>
          <a:prstGeom prst="rect">
            <a:avLst/>
          </a:prstGeom>
        </p:spPr>
        <p:txBody>
          <a:bodyPr>
            <a:normAutofit lnSpcReduction="10000"/>
          </a:bodyPr>
          <a:lstStyle/>
          <a:p>
            <a:pPr algn="just" defTabSz="246888">
              <a:lnSpc>
                <a:spcPct val="90000"/>
              </a:lnSpc>
              <a:spcAft>
                <a:spcPts val="600"/>
              </a:spcAft>
            </a:pPr>
            <a:r>
              <a:rPr lang="en-US" sz="1400" b="1" kern="1200" dirty="0">
                <a:solidFill>
                  <a:srgbClr val="000000"/>
                </a:solidFill>
                <a:latin typeface="Arial" panose="020B0604020202020204" pitchFamily="34" charset="0"/>
                <a:ea typeface="+mn-ea"/>
                <a:cs typeface="+mn-cs"/>
              </a:rPr>
              <a:t>Under the Domestic Violence and Stalking Act: </a:t>
            </a:r>
          </a:p>
          <a:p>
            <a:pPr algn="just" defTabSz="246888">
              <a:lnSpc>
                <a:spcPct val="90000"/>
              </a:lnSpc>
              <a:spcAft>
                <a:spcPts val="600"/>
              </a:spcAft>
            </a:pPr>
            <a:r>
              <a:rPr lang="en-US" sz="1400" b="1" kern="1200" dirty="0">
                <a:solidFill>
                  <a:srgbClr val="000000"/>
                </a:solidFill>
                <a:latin typeface="Arial" panose="020B0604020202020204" pitchFamily="34" charset="0"/>
                <a:ea typeface="+mn-ea"/>
                <a:cs typeface="+mn-cs"/>
              </a:rPr>
              <a:t>2(1)  </a:t>
            </a:r>
            <a:r>
              <a:rPr lang="en-US" sz="1400" kern="1200" dirty="0">
                <a:solidFill>
                  <a:srgbClr val="000000"/>
                </a:solidFill>
                <a:latin typeface="Arial" panose="020B0604020202020204" pitchFamily="34" charset="0"/>
                <a:ea typeface="+mn-ea"/>
                <a:cs typeface="+mn-cs"/>
              </a:rPr>
              <a:t>Domestic violence occurs when a person is subjected to an act or omission mentioned in subsection (1.1) by another person who</a:t>
            </a:r>
          </a:p>
          <a:p>
            <a:pPr algn="just" defTabSz="246888">
              <a:lnSpc>
                <a:spcPct val="90000"/>
              </a:lnSpc>
              <a:spcAft>
                <a:spcPts val="600"/>
              </a:spcAft>
            </a:pPr>
            <a:r>
              <a:rPr lang="en-US" sz="1400" kern="1200" dirty="0">
                <a:solidFill>
                  <a:srgbClr val="000000"/>
                </a:solidFill>
                <a:latin typeface="Arial" panose="020B0604020202020204" pitchFamily="34" charset="0"/>
                <a:ea typeface="+mn-ea"/>
                <a:cs typeface="+mn-cs"/>
              </a:rPr>
              <a:t>(a) is cohabiting or has cohabited with the person in a spousal, conjugal or intimate relationship;</a:t>
            </a:r>
          </a:p>
          <a:p>
            <a:pPr algn="just" defTabSz="246888">
              <a:lnSpc>
                <a:spcPct val="90000"/>
              </a:lnSpc>
              <a:spcAft>
                <a:spcPts val="600"/>
              </a:spcAft>
            </a:pPr>
            <a:r>
              <a:rPr lang="en-US" sz="1400" kern="1200" dirty="0">
                <a:solidFill>
                  <a:srgbClr val="000000"/>
                </a:solidFill>
                <a:latin typeface="Arial" panose="020B0604020202020204" pitchFamily="34" charset="0"/>
                <a:ea typeface="+mn-ea"/>
                <a:cs typeface="+mn-cs"/>
              </a:rPr>
              <a:t>(b) has or had a family relationship with the person, in which they have lived together;</a:t>
            </a:r>
          </a:p>
          <a:p>
            <a:pPr algn="just" defTabSz="246888">
              <a:lnSpc>
                <a:spcPct val="90000"/>
              </a:lnSpc>
              <a:spcAft>
                <a:spcPts val="600"/>
              </a:spcAft>
            </a:pPr>
            <a:r>
              <a:rPr lang="en-US" sz="1400" kern="1200" dirty="0">
                <a:solidFill>
                  <a:srgbClr val="000000"/>
                </a:solidFill>
                <a:latin typeface="Arial" panose="020B0604020202020204" pitchFamily="34" charset="0"/>
                <a:ea typeface="+mn-ea"/>
                <a:cs typeface="+mn-cs"/>
              </a:rPr>
              <a:t>(c) has or had a family relationship with the person, in which they have not lived together;</a:t>
            </a:r>
          </a:p>
          <a:p>
            <a:pPr algn="just" defTabSz="246888">
              <a:lnSpc>
                <a:spcPct val="90000"/>
              </a:lnSpc>
              <a:spcAft>
                <a:spcPts val="600"/>
              </a:spcAft>
            </a:pPr>
            <a:r>
              <a:rPr lang="en-US" sz="1400" kern="1200" dirty="0">
                <a:solidFill>
                  <a:srgbClr val="000000"/>
                </a:solidFill>
                <a:latin typeface="Arial" panose="020B0604020202020204" pitchFamily="34" charset="0"/>
                <a:ea typeface="+mn-ea"/>
                <a:cs typeface="+mn-cs"/>
              </a:rPr>
              <a:t>(d) has or had a dating relationship with the person, whether or not they have ever lived together; or</a:t>
            </a:r>
          </a:p>
          <a:p>
            <a:pPr algn="just" defTabSz="246888">
              <a:lnSpc>
                <a:spcPct val="90000"/>
              </a:lnSpc>
              <a:spcAft>
                <a:spcPts val="600"/>
              </a:spcAft>
            </a:pPr>
            <a:r>
              <a:rPr lang="en-US" sz="1400" kern="1200" dirty="0">
                <a:solidFill>
                  <a:srgbClr val="000000"/>
                </a:solidFill>
                <a:latin typeface="Arial" panose="020B0604020202020204" pitchFamily="34" charset="0"/>
                <a:ea typeface="+mn-ea"/>
                <a:cs typeface="+mn-cs"/>
              </a:rPr>
              <a:t>(e) is the other parent of their child under Part 2 of </a:t>
            </a:r>
            <a:r>
              <a:rPr lang="en-US" sz="1400" i="1" kern="1200" dirty="0">
                <a:solidFill>
                  <a:srgbClr val="A52A2A"/>
                </a:solidFill>
                <a:latin typeface="Arial" panose="020B0604020202020204" pitchFamily="34" charset="0"/>
                <a:ea typeface="+mn-ea"/>
                <a:cs typeface="+mn-cs"/>
              </a:rPr>
              <a:t>The Family Law Act</a:t>
            </a:r>
            <a:r>
              <a:rPr lang="en-US" sz="1400" kern="1200" dirty="0">
                <a:solidFill>
                  <a:srgbClr val="000000"/>
                </a:solidFill>
                <a:latin typeface="Arial" panose="020B0604020202020204" pitchFamily="34" charset="0"/>
                <a:ea typeface="+mn-ea"/>
                <a:cs typeface="+mn-cs"/>
              </a:rPr>
              <a:t> or by adoption, regardless of their marital status or whether they have ever lived together.</a:t>
            </a:r>
          </a:p>
          <a:p>
            <a:pPr>
              <a:lnSpc>
                <a:spcPct val="90000"/>
              </a:lnSpc>
              <a:spcAft>
                <a:spcPts val="600"/>
              </a:spcAft>
            </a:pPr>
            <a:endParaRPr lang="en-US" sz="1100" dirty="0"/>
          </a:p>
        </p:txBody>
      </p:sp>
      <p:sp>
        <p:nvSpPr>
          <p:cNvPr id="9" name="TextBox 8">
            <a:extLst>
              <a:ext uri="{FF2B5EF4-FFF2-40B4-BE49-F238E27FC236}">
                <a16:creationId xmlns:a16="http://schemas.microsoft.com/office/drawing/2014/main" id="{EA1F7089-A3E2-34E1-39BB-0209288D07F3}"/>
              </a:ext>
            </a:extLst>
          </p:cNvPr>
          <p:cNvSpPr txBox="1"/>
          <p:nvPr/>
        </p:nvSpPr>
        <p:spPr>
          <a:xfrm>
            <a:off x="8961406" y="1055077"/>
            <a:ext cx="2744455" cy="4493538"/>
          </a:xfrm>
          <a:prstGeom prst="rect">
            <a:avLst/>
          </a:prstGeom>
          <a:noFill/>
        </p:spPr>
        <p:txBody>
          <a:bodyPr wrap="square" rtlCol="0">
            <a:spAutoFit/>
          </a:bodyPr>
          <a:lstStyle/>
          <a:p>
            <a:pPr algn="just" defTabSz="246888">
              <a:spcAft>
                <a:spcPts val="600"/>
              </a:spcAft>
            </a:pPr>
            <a:r>
              <a:rPr lang="en-US" sz="1400" b="1" kern="1200" dirty="0">
                <a:solidFill>
                  <a:srgbClr val="000000"/>
                </a:solidFill>
                <a:latin typeface="Arial" panose="020B0604020202020204" pitchFamily="34" charset="0"/>
                <a:ea typeface="+mn-ea"/>
                <a:cs typeface="+mn-cs"/>
              </a:rPr>
              <a:t>(1.1)  </a:t>
            </a:r>
            <a:r>
              <a:rPr lang="en-US" sz="1400" kern="1200" dirty="0">
                <a:solidFill>
                  <a:srgbClr val="000000"/>
                </a:solidFill>
                <a:latin typeface="Arial" panose="020B0604020202020204" pitchFamily="34" charset="0"/>
                <a:ea typeface="+mn-ea"/>
                <a:cs typeface="+mn-cs"/>
              </a:rPr>
              <a:t>The following acts and omissions constitute domestic violence:</a:t>
            </a:r>
          </a:p>
          <a:p>
            <a:pPr algn="just" defTabSz="246888">
              <a:spcAft>
                <a:spcPts val="600"/>
              </a:spcAft>
            </a:pPr>
            <a:r>
              <a:rPr lang="en-US" sz="1400" kern="1200" dirty="0">
                <a:solidFill>
                  <a:srgbClr val="000000"/>
                </a:solidFill>
                <a:latin typeface="Arial" panose="020B0604020202020204" pitchFamily="34" charset="0"/>
                <a:ea typeface="+mn-ea"/>
                <a:cs typeface="+mn-cs"/>
              </a:rPr>
              <a:t>(a) an intentional, reckless or threatened act or omission that causes bodily harm or property damage;</a:t>
            </a:r>
          </a:p>
          <a:p>
            <a:pPr algn="just" defTabSz="246888">
              <a:spcAft>
                <a:spcPts val="600"/>
              </a:spcAft>
            </a:pPr>
            <a:r>
              <a:rPr lang="en-US" sz="1400" kern="1200" dirty="0">
                <a:solidFill>
                  <a:srgbClr val="000000"/>
                </a:solidFill>
                <a:latin typeface="Arial" panose="020B0604020202020204" pitchFamily="34" charset="0"/>
                <a:ea typeface="+mn-ea"/>
                <a:cs typeface="+mn-cs"/>
              </a:rPr>
              <a:t>(b) an intentional, reckless or threatened act or omission that causes a reasonable fear of bodily harm or property damage;</a:t>
            </a:r>
          </a:p>
          <a:p>
            <a:pPr algn="just" defTabSz="246888">
              <a:spcAft>
                <a:spcPts val="600"/>
              </a:spcAft>
            </a:pPr>
            <a:r>
              <a:rPr lang="en-US" sz="1400" kern="1200" dirty="0">
                <a:solidFill>
                  <a:srgbClr val="000000"/>
                </a:solidFill>
                <a:latin typeface="Arial" panose="020B0604020202020204" pitchFamily="34" charset="0"/>
                <a:ea typeface="+mn-ea"/>
                <a:cs typeface="+mn-cs"/>
              </a:rPr>
              <a:t>(c) conduct that reasonably, in all the circumstances, constitutes psychological or emotional abuse;</a:t>
            </a:r>
          </a:p>
          <a:p>
            <a:pPr algn="just" defTabSz="246888">
              <a:spcAft>
                <a:spcPts val="600"/>
              </a:spcAft>
            </a:pPr>
            <a:r>
              <a:rPr lang="en-US" sz="1400" kern="1200" dirty="0">
                <a:solidFill>
                  <a:srgbClr val="000000"/>
                </a:solidFill>
                <a:latin typeface="Arial" panose="020B0604020202020204" pitchFamily="34" charset="0"/>
                <a:ea typeface="+mn-ea"/>
                <a:cs typeface="+mn-cs"/>
              </a:rPr>
              <a:t>(d) forced confinement;</a:t>
            </a:r>
          </a:p>
          <a:p>
            <a:pPr algn="just" defTabSz="246888">
              <a:spcAft>
                <a:spcPts val="600"/>
              </a:spcAft>
            </a:pPr>
            <a:r>
              <a:rPr lang="en-US" sz="1400" kern="1200" dirty="0">
                <a:solidFill>
                  <a:srgbClr val="000000"/>
                </a:solidFill>
                <a:latin typeface="Arial" panose="020B0604020202020204" pitchFamily="34" charset="0"/>
                <a:ea typeface="+mn-ea"/>
                <a:cs typeface="+mn-cs"/>
              </a:rPr>
              <a:t>(e) sexual abuse.</a:t>
            </a:r>
          </a:p>
          <a:p>
            <a:pPr>
              <a:spcAft>
                <a:spcPts val="600"/>
              </a:spcAft>
            </a:pPr>
            <a:endParaRPr lang="en-CA" dirty="0"/>
          </a:p>
        </p:txBody>
      </p:sp>
      <p:pic>
        <p:nvPicPr>
          <p:cNvPr id="13" name="Picture 12" descr="A blue and orange bird standing on a rock&#10;&#10;Description automatically generated">
            <a:extLst>
              <a:ext uri="{FF2B5EF4-FFF2-40B4-BE49-F238E27FC236}">
                <a16:creationId xmlns:a16="http://schemas.microsoft.com/office/drawing/2014/main" id="{05334F8A-A06F-27DC-2B92-576D430F8E41}"/>
              </a:ext>
            </a:extLst>
          </p:cNvPr>
          <p:cNvPicPr>
            <a:picLocks noChangeAspect="1"/>
          </p:cNvPicPr>
          <p:nvPr/>
        </p:nvPicPr>
        <p:blipFill>
          <a:blip r:embed="rId5"/>
          <a:stretch>
            <a:fillRect/>
          </a:stretch>
        </p:blipFill>
        <p:spPr>
          <a:xfrm>
            <a:off x="3061927" y="707632"/>
            <a:ext cx="969826" cy="646551"/>
          </a:xfrm>
          <a:prstGeom prst="rect">
            <a:avLst/>
          </a:prstGeom>
        </p:spPr>
      </p:pic>
    </p:spTree>
    <p:extLst>
      <p:ext uri="{BB962C8B-B14F-4D97-AF65-F5344CB8AC3E}">
        <p14:creationId xmlns:p14="http://schemas.microsoft.com/office/powerpoint/2010/main" val="2952923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3B04196-EE2E-4500-AF8D-C6E01DA9B5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0" name="Straight Connector 29">
            <a:extLst>
              <a:ext uri="{FF2B5EF4-FFF2-40B4-BE49-F238E27FC236}">
                <a16:creationId xmlns:a16="http://schemas.microsoft.com/office/drawing/2014/main" id="{85B95145-40F9-436B-89CD-8054CBB2E3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7042EFBE-2479-42E0-B033-B4C93E7DF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201" y="965200"/>
            <a:ext cx="10286108" cy="4927600"/>
          </a:xfrm>
          <a:prstGeom prst="rect">
            <a:avLst/>
          </a:prstGeom>
          <a:solidFill>
            <a:schemeClr val="bg1">
              <a:lumMod val="95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4" name="Picture Placeholder 13" descr="A bird on a branch&#10;&#10;Description automatically generated">
            <a:extLst>
              <a:ext uri="{FF2B5EF4-FFF2-40B4-BE49-F238E27FC236}">
                <a16:creationId xmlns:a16="http://schemas.microsoft.com/office/drawing/2014/main" id="{48836EEB-00B6-1604-16C7-7C836D7132EE}"/>
              </a:ext>
            </a:extLst>
          </p:cNvPr>
          <p:cNvPicPr>
            <a:picLocks noGrp="1" noChangeAspect="1"/>
          </p:cNvPicPr>
          <p:nvPr>
            <p:ph type="pic" sz="quarter" idx="11"/>
          </p:nvPr>
        </p:nvPicPr>
        <p:blipFill rotWithShape="1">
          <a:blip r:embed="rId4"/>
          <a:srcRect l="16375" r="16374" b="-1"/>
          <a:stretch/>
        </p:blipFill>
        <p:spPr>
          <a:xfrm>
            <a:off x="1134523" y="1129284"/>
            <a:ext cx="4767910" cy="4599432"/>
          </a:xfrm>
          <a:prstGeom prst="rect">
            <a:avLst/>
          </a:prstGeom>
        </p:spPr>
      </p:pic>
      <p:sp>
        <p:nvSpPr>
          <p:cNvPr id="32" name="Rectangle 31">
            <a:extLst>
              <a:ext uri="{FF2B5EF4-FFF2-40B4-BE49-F238E27FC236}">
                <a16:creationId xmlns:a16="http://schemas.microsoft.com/office/drawing/2014/main" id="{56A55210-1E23-432D-8F9D-D5026E302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347" y="1129284"/>
            <a:ext cx="9957816" cy="45994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3391EFCC-F390-28C6-36C1-4DD5D161A289}"/>
              </a:ext>
            </a:extLst>
          </p:cNvPr>
          <p:cNvSpPr>
            <a:spLocks noGrp="1"/>
          </p:cNvSpPr>
          <p:nvPr>
            <p:ph type="title"/>
          </p:nvPr>
        </p:nvSpPr>
        <p:spPr>
          <a:xfrm>
            <a:off x="6023773" y="1588167"/>
            <a:ext cx="5033704" cy="3850607"/>
          </a:xfrm>
        </p:spPr>
        <p:txBody>
          <a:bodyPr vert="horz" lIns="91440" tIns="45720" rIns="91440" bIns="45720" rtlCol="0" anchor="b">
            <a:noAutofit/>
          </a:bodyPr>
          <a:lstStyle/>
          <a:p>
            <a:pPr>
              <a:lnSpc>
                <a:spcPct val="90000"/>
              </a:lnSpc>
            </a:pPr>
            <a:r>
              <a:rPr lang="en-US" sz="1400" b="1" i="0" dirty="0">
                <a:latin typeface="Arial" panose="020B0604020202020204" pitchFamily="34" charset="0"/>
                <a:cs typeface="Arial" panose="020B0604020202020204" pitchFamily="34" charset="0"/>
              </a:rPr>
              <a:t>Under the Famil</a:t>
            </a:r>
            <a:r>
              <a:rPr lang="en-US" sz="1400" b="1" dirty="0">
                <a:latin typeface="Arial" panose="020B0604020202020204" pitchFamily="34" charset="0"/>
                <a:cs typeface="Arial" panose="020B0604020202020204" pitchFamily="34" charset="0"/>
              </a:rPr>
              <a:t>y Law Act and The Divorce Act (Canada):</a:t>
            </a:r>
            <a:br>
              <a:rPr lang="en-US" sz="1400" b="1" i="0" dirty="0">
                <a:latin typeface="Arial" panose="020B0604020202020204" pitchFamily="34" charset="0"/>
                <a:cs typeface="Arial" panose="020B0604020202020204" pitchFamily="34" charset="0"/>
              </a:rPr>
            </a:br>
            <a:r>
              <a:rPr lang="en-US" sz="1400" b="1" i="0" dirty="0">
                <a:latin typeface="Arial" panose="020B0604020202020204" pitchFamily="34" charset="0"/>
                <a:cs typeface="Arial" panose="020B0604020202020204" pitchFamily="34" charset="0"/>
              </a:rPr>
              <a:t>"family violence"</a:t>
            </a:r>
            <a:r>
              <a:rPr lang="en-US" sz="1400" b="0" i="0" dirty="0">
                <a:latin typeface="Arial" panose="020B0604020202020204" pitchFamily="34" charset="0"/>
                <a:cs typeface="Arial" panose="020B0604020202020204" pitchFamily="34" charset="0"/>
              </a:rPr>
              <a:t> means any conduct, whether or not the conduct constitutes a criminal offence, by a family member toward another family member, that is violent or threatening or that constitutes a pattern of coercive and controlling </a:t>
            </a:r>
            <a:r>
              <a:rPr lang="en-US" sz="1400" b="0" i="0" dirty="0" err="1">
                <a:latin typeface="Arial" panose="020B0604020202020204" pitchFamily="34" charset="0"/>
                <a:cs typeface="Arial" panose="020B0604020202020204" pitchFamily="34" charset="0"/>
              </a:rPr>
              <a:t>behaviour</a:t>
            </a:r>
            <a:r>
              <a:rPr lang="en-US" sz="1400" b="0" i="0" dirty="0">
                <a:latin typeface="Arial" panose="020B0604020202020204" pitchFamily="34" charset="0"/>
                <a:cs typeface="Arial" panose="020B0604020202020204" pitchFamily="34" charset="0"/>
              </a:rPr>
              <a:t> or that causes that other family member to fear for their own safety or for that of another person — and in the case of a child, the direct or indirect exposure to such conduct — and includes</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(a) physical abuse, including forced confinement but excluding the use of reasonable force to protect themselves or another person;</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(b) sexual abuse;</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(c) threats to kill or cause bodily harm to any person;</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(d) harassment, including stalking;</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(e) the failure to provide the necessaries of life;</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(f) psychological abuse;</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(g) financial abuse;</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(h) threats to kill or harm an animal or damage property; and</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(i) the killing or harming of an animal or the damaging of property</a:t>
            </a:r>
            <a:endParaRPr lang="en-US" sz="1400" dirty="0">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E3142939-72F5-4C57-A02D-E773E69EF8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2296" y="4643120"/>
            <a:ext cx="1828800" cy="0"/>
          </a:xfrm>
          <a:prstGeom prst="line">
            <a:avLst/>
          </a:prstGeom>
          <a:ln w="158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17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3" name="Straight Connector 12">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EC451D95-F442-41F5-B7F3-ADFF8BF522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1786"/>
            <a:ext cx="12188825" cy="6856214"/>
          </a:xfrm>
          <a:prstGeom prst="rect">
            <a:avLst/>
          </a:prstGeom>
        </p:spPr>
      </p:pic>
      <p:sp>
        <p:nvSpPr>
          <p:cNvPr id="2" name="Title 1">
            <a:extLst>
              <a:ext uri="{FF2B5EF4-FFF2-40B4-BE49-F238E27FC236}">
                <a16:creationId xmlns:a16="http://schemas.microsoft.com/office/drawing/2014/main" id="{982FCB6E-AE6D-672E-2B17-68B25BE435DF}"/>
              </a:ext>
            </a:extLst>
          </p:cNvPr>
          <p:cNvSpPr>
            <a:spLocks noGrp="1"/>
          </p:cNvSpPr>
          <p:nvPr>
            <p:ph type="title"/>
          </p:nvPr>
        </p:nvSpPr>
        <p:spPr>
          <a:xfrm>
            <a:off x="1295402" y="457204"/>
            <a:ext cx="3660056" cy="2606033"/>
          </a:xfrm>
        </p:spPr>
        <p:txBody>
          <a:bodyPr vert="horz" lIns="91440" tIns="45720" rIns="91440" bIns="45720" rtlCol="0" anchor="b">
            <a:noAutofit/>
          </a:bodyPr>
          <a:lstStyle/>
          <a:p>
            <a:pPr algn="ctr">
              <a:lnSpc>
                <a:spcPct val="90000"/>
              </a:lnSpc>
            </a:pPr>
            <a:r>
              <a:rPr lang="en-US" sz="1400" dirty="0">
                <a:solidFill>
                  <a:srgbClr val="002060"/>
                </a:solidFill>
                <a:latin typeface="Arial" panose="020B0604020202020204" pitchFamily="34" charset="0"/>
                <a:cs typeface="Arial" panose="020B0604020202020204" pitchFamily="34" charset="0"/>
              </a:rPr>
              <a:t>The definition in the legislation is broad but also vague </a:t>
            </a:r>
            <a:br>
              <a:rPr lang="en-US" sz="1400" dirty="0">
                <a:solidFill>
                  <a:srgbClr val="002060"/>
                </a:solidFill>
                <a:latin typeface="Arial" panose="020B0604020202020204" pitchFamily="34" charset="0"/>
                <a:cs typeface="Arial" panose="020B0604020202020204" pitchFamily="34" charset="0"/>
              </a:rPr>
            </a:br>
            <a:br>
              <a:rPr lang="en-US" sz="1400" dirty="0">
                <a:solidFill>
                  <a:srgbClr val="002060"/>
                </a:solidFill>
                <a:latin typeface="Arial" panose="020B0604020202020204" pitchFamily="34" charset="0"/>
                <a:cs typeface="Arial" panose="020B0604020202020204" pitchFamily="34" charset="0"/>
              </a:rPr>
            </a:br>
            <a:r>
              <a:rPr lang="en-US" sz="1400" dirty="0">
                <a:solidFill>
                  <a:srgbClr val="002060"/>
                </a:solidFill>
                <a:latin typeface="Arial" panose="020B0604020202020204" pitchFamily="34" charset="0"/>
                <a:cs typeface="Arial" panose="020B0604020202020204" pitchFamily="34" charset="0"/>
              </a:rPr>
              <a:t>The “reasonable person standard” is often interpreted through the lens of subjective bias and judicial interpretation</a:t>
            </a:r>
            <a:br>
              <a:rPr lang="en-US" sz="1400" dirty="0">
                <a:solidFill>
                  <a:srgbClr val="002060"/>
                </a:solidFill>
                <a:latin typeface="Arial" panose="020B0604020202020204" pitchFamily="34" charset="0"/>
                <a:cs typeface="Arial" panose="020B0604020202020204" pitchFamily="34" charset="0"/>
              </a:rPr>
            </a:br>
            <a:br>
              <a:rPr lang="en-US" sz="1400" dirty="0">
                <a:solidFill>
                  <a:srgbClr val="002060"/>
                </a:solidFill>
                <a:latin typeface="Arial" panose="020B0604020202020204" pitchFamily="34" charset="0"/>
                <a:cs typeface="Arial" panose="020B0604020202020204" pitchFamily="34" charset="0"/>
              </a:rPr>
            </a:br>
            <a:r>
              <a:rPr lang="en-US" sz="1400" dirty="0">
                <a:solidFill>
                  <a:srgbClr val="002060"/>
                </a:solidFill>
                <a:latin typeface="Arial" panose="020B0604020202020204" pitchFamily="34" charset="0"/>
                <a:cs typeface="Arial" panose="020B0604020202020204" pitchFamily="34" charset="0"/>
              </a:rPr>
              <a:t>It is often difficult to convey violence to a third party who has not experienced or witnessed the violence</a:t>
            </a:r>
          </a:p>
        </p:txBody>
      </p:sp>
      <p:cxnSp>
        <p:nvCxnSpPr>
          <p:cNvPr id="17" name="Straight Connector 16">
            <a:extLst>
              <a:ext uri="{FF2B5EF4-FFF2-40B4-BE49-F238E27FC236}">
                <a16:creationId xmlns:a16="http://schemas.microsoft.com/office/drawing/2014/main" id="{3393F3B5-23C9-4DE1-BF93-BBDEE17705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236DC38-9AE4-BB92-266E-7E93E8D4F654}"/>
              </a:ext>
            </a:extLst>
          </p:cNvPr>
          <p:cNvSpPr>
            <a:spLocks noGrp="1"/>
          </p:cNvSpPr>
          <p:nvPr>
            <p:ph idx="1"/>
          </p:nvPr>
        </p:nvSpPr>
        <p:spPr>
          <a:xfrm>
            <a:off x="1167385" y="3228257"/>
            <a:ext cx="3660057" cy="2416554"/>
          </a:xfrm>
        </p:spPr>
        <p:txBody>
          <a:bodyPr vert="horz" lIns="91440" tIns="45720" rIns="91440" bIns="45720" rtlCol="0" anchor="t">
            <a:normAutofit/>
          </a:bodyPr>
          <a:lstStyle/>
          <a:p>
            <a:pPr algn="ctr">
              <a:spcBef>
                <a:spcPct val="20000"/>
              </a:spcBef>
              <a:buFont typeface="Arial"/>
              <a:buChar char="•"/>
            </a:pPr>
            <a:r>
              <a:rPr lang="en-US" sz="1400" dirty="0">
                <a:solidFill>
                  <a:srgbClr val="002060"/>
                </a:solidFill>
                <a:latin typeface="Arial" panose="020B0604020202020204" pitchFamily="34" charset="0"/>
                <a:cs typeface="Arial" panose="020B0604020202020204" pitchFamily="34" charset="0"/>
              </a:rPr>
              <a:t>Interpretation of degrees of violence (</a:t>
            </a:r>
            <a:r>
              <a:rPr lang="en-US" sz="1400" dirty="0" err="1">
                <a:solidFill>
                  <a:srgbClr val="002060"/>
                </a:solidFill>
                <a:latin typeface="Arial" panose="020B0604020202020204" pitchFamily="34" charset="0"/>
                <a:cs typeface="Arial" panose="020B0604020202020204" pitchFamily="34" charset="0"/>
              </a:rPr>
              <a:t>i.e</a:t>
            </a:r>
            <a:r>
              <a:rPr lang="en-US" sz="1400" dirty="0">
                <a:solidFill>
                  <a:srgbClr val="002060"/>
                </a:solidFill>
                <a:latin typeface="Arial" panose="020B0604020202020204" pitchFamily="34" charset="0"/>
                <a:cs typeface="Arial" panose="020B0604020202020204" pitchFamily="34" charset="0"/>
              </a:rPr>
              <a:t> does the Court consider it “bad enough” for a remedy);</a:t>
            </a:r>
          </a:p>
          <a:p>
            <a:pPr algn="ctr">
              <a:spcBef>
                <a:spcPct val="20000"/>
              </a:spcBef>
              <a:buFont typeface="Arial"/>
              <a:buChar char="•"/>
            </a:pPr>
            <a:r>
              <a:rPr lang="en-US" sz="1400" dirty="0">
                <a:solidFill>
                  <a:srgbClr val="002060"/>
                </a:solidFill>
                <a:latin typeface="Arial" panose="020B0604020202020204" pitchFamily="34" charset="0"/>
                <a:cs typeface="Arial" panose="020B0604020202020204" pitchFamily="34" charset="0"/>
              </a:rPr>
              <a:t>Very fact specific and interpreted differently be each trier of fact;</a:t>
            </a:r>
          </a:p>
          <a:p>
            <a:pPr algn="ctr">
              <a:spcBef>
                <a:spcPct val="20000"/>
              </a:spcBef>
              <a:buFont typeface="Arial"/>
              <a:buChar char="•"/>
            </a:pPr>
            <a:r>
              <a:rPr lang="en-US" sz="1400" dirty="0">
                <a:solidFill>
                  <a:srgbClr val="002060"/>
                </a:solidFill>
                <a:latin typeface="Arial" panose="020B0604020202020204" pitchFamily="34" charset="0"/>
                <a:cs typeface="Arial" panose="020B0604020202020204" pitchFamily="34" charset="0"/>
              </a:rPr>
              <a:t>If family violence exists what should a court do to remedy it? </a:t>
            </a:r>
          </a:p>
        </p:txBody>
      </p:sp>
      <p:pic>
        <p:nvPicPr>
          <p:cNvPr id="6" name="Picture Placeholder 5" descr="A bird with a colorful head&#10;&#10;Description automatically generated">
            <a:extLst>
              <a:ext uri="{FF2B5EF4-FFF2-40B4-BE49-F238E27FC236}">
                <a16:creationId xmlns:a16="http://schemas.microsoft.com/office/drawing/2014/main" id="{B9A42216-7A91-27D3-4211-F86FA982A59B}"/>
              </a:ext>
            </a:extLst>
          </p:cNvPr>
          <p:cNvPicPr>
            <a:picLocks noGrp="1" noChangeAspect="1"/>
          </p:cNvPicPr>
          <p:nvPr>
            <p:ph type="pic" sz="quarter" idx="11"/>
          </p:nvPr>
        </p:nvPicPr>
        <p:blipFill rotWithShape="1">
          <a:blip r:embed="rId4"/>
          <a:srcRect l="13500" r="12178" b="3"/>
          <a:stretch/>
        </p:blipFill>
        <p:spPr>
          <a:xfrm>
            <a:off x="5418668" y="982131"/>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548963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FDF4ADC-C44A-4C41-B974-6F4B3C7223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0" name="Straight Connector 29">
            <a:extLst>
              <a:ext uri="{FF2B5EF4-FFF2-40B4-BE49-F238E27FC236}">
                <a16:creationId xmlns:a16="http://schemas.microsoft.com/office/drawing/2014/main" id="{89CCCE17-8DAC-44EB-9D15-03C32E7D25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32" name="Picture 31">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1295402" y="982132"/>
            <a:ext cx="3660056" cy="1325373"/>
          </a:xfrm>
        </p:spPr>
        <p:txBody>
          <a:bodyPr vert="horz" lIns="91440" tIns="45720" rIns="91440" bIns="45720" rtlCol="0" anchor="b">
            <a:normAutofit/>
          </a:bodyPr>
          <a:lstStyle/>
          <a:p>
            <a:pPr algn="ctr"/>
            <a:r>
              <a:rPr lang="en-US" sz="2400" dirty="0">
                <a:solidFill>
                  <a:srgbClr val="202C8F"/>
                </a:solidFill>
                <a:cs typeface="+mj-cs"/>
              </a:rPr>
              <a:t>The Family Law Act:</a:t>
            </a:r>
          </a:p>
        </p:txBody>
      </p:sp>
      <p:cxnSp>
        <p:nvCxnSpPr>
          <p:cNvPr id="34" name="Straight Connector 33">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5111C33-898C-4414-4665-5136EB6FC126}"/>
              </a:ext>
            </a:extLst>
          </p:cNvPr>
          <p:cNvSpPr>
            <a:spLocks noGrp="1"/>
          </p:cNvSpPr>
          <p:nvPr>
            <p:ph sz="half" idx="2"/>
          </p:nvPr>
        </p:nvSpPr>
        <p:spPr>
          <a:xfrm>
            <a:off x="1295401" y="2493774"/>
            <a:ext cx="3660057" cy="3382094"/>
          </a:xfrm>
        </p:spPr>
        <p:txBody>
          <a:bodyPr vert="horz" lIns="91440" tIns="45720" rIns="91440" bIns="45720" rtlCol="0" anchor="t">
            <a:normAutofit/>
          </a:bodyPr>
          <a:lstStyle/>
          <a:p>
            <a:pPr marL="0" indent="0" algn="ctr">
              <a:lnSpc>
                <a:spcPct val="90000"/>
              </a:lnSpc>
              <a:spcBef>
                <a:spcPct val="20000"/>
              </a:spcBef>
            </a:pPr>
            <a:r>
              <a:rPr lang="en-US" sz="1200" dirty="0">
                <a:solidFill>
                  <a:srgbClr val="202C8F"/>
                </a:solidFill>
              </a:rPr>
              <a:t>- legislation directs the Court to minimize conflict and protect children and parties from family violence;</a:t>
            </a:r>
          </a:p>
          <a:p>
            <a:pPr marL="0" indent="0" algn="ctr">
              <a:lnSpc>
                <a:spcPct val="90000"/>
              </a:lnSpc>
              <a:spcBef>
                <a:spcPct val="20000"/>
              </a:spcBef>
            </a:pPr>
            <a:r>
              <a:rPr lang="en-US" sz="1200" dirty="0">
                <a:solidFill>
                  <a:srgbClr val="202C8F"/>
                </a:solidFill>
              </a:rPr>
              <a:t>- the legislation requires the Court to consider family violence in determining the best interests of children, specifically:</a:t>
            </a:r>
          </a:p>
          <a:p>
            <a:pPr marL="0" indent="0" algn="ctr">
              <a:lnSpc>
                <a:spcPct val="90000"/>
              </a:lnSpc>
              <a:spcBef>
                <a:spcPct val="20000"/>
              </a:spcBef>
            </a:pPr>
            <a:r>
              <a:rPr lang="en-US" sz="1200" b="0" i="0" dirty="0">
                <a:solidFill>
                  <a:srgbClr val="202C8F"/>
                </a:solidFill>
              </a:rPr>
              <a:t>35(3)(j) any family violence and its impact on, among other things,</a:t>
            </a:r>
          </a:p>
          <a:p>
            <a:pPr marL="0" indent="0" algn="ctr">
              <a:lnSpc>
                <a:spcPct val="90000"/>
              </a:lnSpc>
              <a:spcBef>
                <a:spcPct val="20000"/>
              </a:spcBef>
            </a:pPr>
            <a:r>
              <a:rPr lang="en-US" sz="1200" b="0" i="0" dirty="0">
                <a:solidFill>
                  <a:srgbClr val="202C8F"/>
                </a:solidFill>
              </a:rPr>
              <a:t>(i) the ability and willingness of any person who engaged in the family violence to care for and meet the needs of the child, and</a:t>
            </a:r>
          </a:p>
          <a:p>
            <a:pPr marL="0" indent="0" algn="ctr">
              <a:lnSpc>
                <a:spcPct val="90000"/>
              </a:lnSpc>
              <a:spcBef>
                <a:spcPct val="20000"/>
              </a:spcBef>
            </a:pPr>
            <a:r>
              <a:rPr lang="en-US" sz="1200" b="0" i="0" dirty="0">
                <a:solidFill>
                  <a:srgbClr val="202C8F"/>
                </a:solidFill>
              </a:rPr>
              <a:t>(ii) the appropriateness of making an order that would require persons in respect of whom the order would apply to cooperate on matters affecting the child;</a:t>
            </a:r>
          </a:p>
          <a:p>
            <a:pPr marL="0" indent="0" algn="ctr">
              <a:lnSpc>
                <a:spcPct val="90000"/>
              </a:lnSpc>
              <a:spcBef>
                <a:spcPct val="20000"/>
              </a:spcBef>
            </a:pPr>
            <a:r>
              <a:rPr lang="en-US" sz="1200" b="0" i="0" dirty="0">
                <a:solidFill>
                  <a:srgbClr val="202C8F"/>
                </a:solidFill>
              </a:rPr>
              <a:t>(k) any civil or criminal proceeding, order, condition or measure that is relevant to the safety, security and well-being of the child.</a:t>
            </a:r>
          </a:p>
          <a:p>
            <a:pPr marL="0" indent="0" algn="ctr">
              <a:lnSpc>
                <a:spcPct val="90000"/>
              </a:lnSpc>
              <a:spcBef>
                <a:spcPct val="20000"/>
              </a:spcBef>
            </a:pPr>
            <a:endParaRPr lang="en-US" sz="1200" dirty="0"/>
          </a:p>
        </p:txBody>
      </p:sp>
      <p:pic>
        <p:nvPicPr>
          <p:cNvPr id="5" name="Picture 4" descr="A blue bird with yellow eyes&#10;&#10;Description automatically generated">
            <a:extLst>
              <a:ext uri="{FF2B5EF4-FFF2-40B4-BE49-F238E27FC236}">
                <a16:creationId xmlns:a16="http://schemas.microsoft.com/office/drawing/2014/main" id="{A8F2E9B0-101D-859C-8B0D-DB7BEAB5C5D8}"/>
              </a:ext>
            </a:extLst>
          </p:cNvPr>
          <p:cNvPicPr>
            <a:picLocks noChangeAspect="1"/>
          </p:cNvPicPr>
          <p:nvPr/>
        </p:nvPicPr>
        <p:blipFill>
          <a:blip r:embed="rId5"/>
          <a:stretch>
            <a:fillRect/>
          </a:stretch>
        </p:blipFill>
        <p:spPr>
          <a:xfrm>
            <a:off x="5418668" y="1890711"/>
            <a:ext cx="5469466" cy="3076574"/>
          </a:xfrm>
          <a:prstGeom prst="rect">
            <a:avLst/>
          </a:prstGeom>
          <a:ln w="57150" cmpd="thickThin">
            <a:solidFill>
              <a:schemeClr val="tx1">
                <a:lumMod val="50000"/>
                <a:lumOff val="50000"/>
              </a:schemeClr>
            </a:solidFill>
            <a:miter lim="800000"/>
          </a:ln>
        </p:spPr>
      </p:pic>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0"/>
          </p:nvPr>
        </p:nvSpPr>
        <p:spPr>
          <a:xfrm>
            <a:off x="10353901" y="5969000"/>
            <a:ext cx="542697" cy="279400"/>
          </a:xfrm>
        </p:spPr>
        <p:txBody>
          <a:bodyPr vert="horz" lIns="91440" tIns="45720" rIns="91440" bIns="45720" rtlCol="0" anchor="ctr">
            <a:normAutofit/>
          </a:bodyPr>
          <a:lstStyle/>
          <a:p>
            <a:pPr defTabSz="914400">
              <a:spcAft>
                <a:spcPts val="600"/>
              </a:spcAft>
            </a:pPr>
            <a:fld id="{48F63A3B-78C7-47BE-AE5E-E10140E04643}" type="slidenum">
              <a:rPr lang="en-US" sz="1000" smtClean="0">
                <a:latin typeface="+mn-lt"/>
              </a:rPr>
              <a:pPr defTabSz="914400">
                <a:spcAft>
                  <a:spcPts val="600"/>
                </a:spcAft>
              </a:pPr>
              <a:t>13</a:t>
            </a:fld>
            <a:endParaRPr lang="en-US" sz="1000">
              <a:latin typeface="+mn-lt"/>
            </a:endParaRPr>
          </a:p>
        </p:txBody>
      </p:sp>
    </p:spTree>
    <p:extLst>
      <p:ext uri="{BB962C8B-B14F-4D97-AF65-F5344CB8AC3E}">
        <p14:creationId xmlns:p14="http://schemas.microsoft.com/office/powerpoint/2010/main" val="68568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DF4ADC-C44A-4C41-B974-6F4B3C7223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2" name="Straight Connector 11">
            <a:extLst>
              <a:ext uri="{FF2B5EF4-FFF2-40B4-BE49-F238E27FC236}">
                <a16:creationId xmlns:a16="http://schemas.microsoft.com/office/drawing/2014/main" id="{89CCCE17-8DAC-44EB-9D15-03C32E7D25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6" name="Straight Connector 15">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E52D1AE-1D57-0793-0653-26714C18D232}"/>
              </a:ext>
            </a:extLst>
          </p:cNvPr>
          <p:cNvSpPr txBox="1"/>
          <p:nvPr/>
        </p:nvSpPr>
        <p:spPr>
          <a:xfrm>
            <a:off x="676275" y="981075"/>
            <a:ext cx="4410075" cy="4894793"/>
          </a:xfrm>
          <a:prstGeom prst="rect">
            <a:avLst/>
          </a:prstGeom>
        </p:spPr>
        <p:txBody>
          <a:bodyPr vert="horz" lIns="91440" tIns="45720" rIns="91440" bIns="45720" rtlCol="0" anchor="t">
            <a:normAutofit fontScale="92500" lnSpcReduction="20000"/>
          </a:bodyPr>
          <a:lstStyle/>
          <a:p>
            <a:pPr algn="ctr">
              <a:lnSpc>
                <a:spcPct val="90000"/>
              </a:lnSpc>
              <a:spcBef>
                <a:spcPct val="20000"/>
              </a:spcBef>
              <a:spcAft>
                <a:spcPts val="600"/>
              </a:spcAft>
              <a:buClr>
                <a:schemeClr val="accent1"/>
              </a:buClr>
              <a:buSzPct val="115000"/>
              <a:buFont typeface="Arial"/>
              <a:buChar char="•"/>
            </a:pPr>
            <a:r>
              <a:rPr lang="en-US" sz="1400" b="1" i="0" dirty="0">
                <a:solidFill>
                  <a:schemeClr val="accent2">
                    <a:lumMod val="75000"/>
                  </a:schemeClr>
                </a:solidFill>
                <a:latin typeface="Arial" panose="020B0604020202020204" pitchFamily="34" charset="0"/>
                <a:cs typeface="Arial" panose="020B0604020202020204" pitchFamily="34" charset="0"/>
              </a:rPr>
              <a:t>Factors relating to family violence</a:t>
            </a:r>
          </a:p>
          <a:p>
            <a:pPr algn="ctr">
              <a:lnSpc>
                <a:spcPct val="90000"/>
              </a:lnSpc>
              <a:spcBef>
                <a:spcPct val="20000"/>
              </a:spcBef>
              <a:spcAft>
                <a:spcPts val="600"/>
              </a:spcAft>
              <a:buClr>
                <a:schemeClr val="accent1"/>
              </a:buClr>
              <a:buSzPct val="115000"/>
              <a:buFont typeface="Arial"/>
              <a:buChar char="•"/>
            </a:pPr>
            <a:r>
              <a:rPr lang="en-US" sz="1400" b="0" i="0" u="sng" dirty="0">
                <a:solidFill>
                  <a:schemeClr val="accent2">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35(4)</a:t>
            </a:r>
            <a:endParaRPr lang="en-US" sz="1400" b="0" i="0" dirty="0">
              <a:solidFill>
                <a:schemeClr val="accent2">
                  <a:lumMod val="75000"/>
                </a:schemeClr>
              </a:solidFill>
              <a:latin typeface="Arial" panose="020B0604020202020204" pitchFamily="34" charset="0"/>
              <a:cs typeface="Arial" panose="020B0604020202020204" pitchFamily="34" charset="0"/>
            </a:endParaRPr>
          </a:p>
          <a:p>
            <a:pPr algn="ctr">
              <a:lnSpc>
                <a:spcPct val="90000"/>
              </a:lnSpc>
              <a:spcBef>
                <a:spcPct val="20000"/>
              </a:spcBef>
              <a:spcAft>
                <a:spcPts val="600"/>
              </a:spcAft>
              <a:buClr>
                <a:schemeClr val="accent1"/>
              </a:buClr>
              <a:buSzPct val="115000"/>
              <a:buFont typeface="Arial"/>
              <a:buChar char="•"/>
            </a:pPr>
            <a:r>
              <a:rPr lang="en-US" sz="1400" b="0" i="0" dirty="0">
                <a:solidFill>
                  <a:schemeClr val="accent2">
                    <a:lumMod val="75000"/>
                  </a:schemeClr>
                </a:solidFill>
                <a:latin typeface="Arial" panose="020B0604020202020204" pitchFamily="34" charset="0"/>
                <a:cs typeface="Arial" panose="020B0604020202020204" pitchFamily="34" charset="0"/>
              </a:rPr>
              <a:t>In considering the impact of any family violence under clause (3)(j), the court must take the following into account:</a:t>
            </a:r>
          </a:p>
          <a:p>
            <a:pPr algn="ctr">
              <a:lnSpc>
                <a:spcPct val="90000"/>
              </a:lnSpc>
              <a:spcBef>
                <a:spcPct val="20000"/>
              </a:spcBef>
              <a:spcAft>
                <a:spcPts val="600"/>
              </a:spcAft>
              <a:buClr>
                <a:schemeClr val="accent1"/>
              </a:buClr>
              <a:buSzPct val="115000"/>
              <a:buFont typeface="Arial"/>
              <a:buChar char="•"/>
            </a:pPr>
            <a:r>
              <a:rPr lang="en-US" sz="1400" b="0" i="0" dirty="0">
                <a:solidFill>
                  <a:schemeClr val="accent2">
                    <a:lumMod val="75000"/>
                  </a:schemeClr>
                </a:solidFill>
                <a:latin typeface="Arial" panose="020B0604020202020204" pitchFamily="34" charset="0"/>
                <a:cs typeface="Arial" panose="020B0604020202020204" pitchFamily="34" charset="0"/>
              </a:rPr>
              <a:t>(a) the nature, seriousness and frequency of the family violence and when it occurred;</a:t>
            </a:r>
          </a:p>
          <a:p>
            <a:pPr algn="ctr">
              <a:lnSpc>
                <a:spcPct val="90000"/>
              </a:lnSpc>
              <a:spcBef>
                <a:spcPct val="20000"/>
              </a:spcBef>
              <a:spcAft>
                <a:spcPts val="600"/>
              </a:spcAft>
              <a:buClr>
                <a:schemeClr val="accent1"/>
              </a:buClr>
              <a:buSzPct val="115000"/>
              <a:buFont typeface="Arial"/>
              <a:buChar char="•"/>
            </a:pPr>
            <a:r>
              <a:rPr lang="en-US" sz="1400" b="0" i="0" dirty="0">
                <a:solidFill>
                  <a:schemeClr val="accent2">
                    <a:lumMod val="75000"/>
                  </a:schemeClr>
                </a:solidFill>
                <a:latin typeface="Arial" panose="020B0604020202020204" pitchFamily="34" charset="0"/>
                <a:cs typeface="Arial" panose="020B0604020202020204" pitchFamily="34" charset="0"/>
              </a:rPr>
              <a:t>(b) whether there is a pattern of coercive and controlling </a:t>
            </a:r>
            <a:r>
              <a:rPr lang="en-US" sz="1400" b="0" i="0" dirty="0" err="1">
                <a:solidFill>
                  <a:schemeClr val="accent2">
                    <a:lumMod val="75000"/>
                  </a:schemeClr>
                </a:solidFill>
                <a:latin typeface="Arial" panose="020B0604020202020204" pitchFamily="34" charset="0"/>
                <a:cs typeface="Arial" panose="020B0604020202020204" pitchFamily="34" charset="0"/>
              </a:rPr>
              <a:t>behaviour</a:t>
            </a:r>
            <a:r>
              <a:rPr lang="en-US" sz="1400" b="0" i="0" dirty="0">
                <a:solidFill>
                  <a:schemeClr val="accent2">
                    <a:lumMod val="75000"/>
                  </a:schemeClr>
                </a:solidFill>
                <a:latin typeface="Arial" panose="020B0604020202020204" pitchFamily="34" charset="0"/>
                <a:cs typeface="Arial" panose="020B0604020202020204" pitchFamily="34" charset="0"/>
              </a:rPr>
              <a:t> in relation to a family member;</a:t>
            </a:r>
          </a:p>
          <a:p>
            <a:pPr algn="ctr">
              <a:lnSpc>
                <a:spcPct val="90000"/>
              </a:lnSpc>
              <a:spcBef>
                <a:spcPct val="20000"/>
              </a:spcBef>
              <a:spcAft>
                <a:spcPts val="600"/>
              </a:spcAft>
              <a:buClr>
                <a:schemeClr val="accent1"/>
              </a:buClr>
              <a:buSzPct val="115000"/>
              <a:buFont typeface="Arial"/>
              <a:buChar char="•"/>
            </a:pPr>
            <a:r>
              <a:rPr lang="en-US" sz="1400" b="0" i="0" dirty="0">
                <a:solidFill>
                  <a:schemeClr val="accent2">
                    <a:lumMod val="75000"/>
                  </a:schemeClr>
                </a:solidFill>
                <a:latin typeface="Arial" panose="020B0604020202020204" pitchFamily="34" charset="0"/>
                <a:cs typeface="Arial" panose="020B0604020202020204" pitchFamily="34" charset="0"/>
              </a:rPr>
              <a:t>(c) whether the family violence is directed toward the child or whether the child is directly or indirectly exposed to the family violence;</a:t>
            </a:r>
          </a:p>
          <a:p>
            <a:pPr algn="ctr">
              <a:lnSpc>
                <a:spcPct val="90000"/>
              </a:lnSpc>
              <a:spcBef>
                <a:spcPct val="20000"/>
              </a:spcBef>
              <a:spcAft>
                <a:spcPts val="600"/>
              </a:spcAft>
              <a:buClr>
                <a:schemeClr val="accent1"/>
              </a:buClr>
              <a:buSzPct val="115000"/>
              <a:buFont typeface="Arial"/>
              <a:buChar char="•"/>
            </a:pPr>
            <a:r>
              <a:rPr lang="en-US" sz="1400" b="0" i="0" dirty="0">
                <a:solidFill>
                  <a:schemeClr val="accent2">
                    <a:lumMod val="75000"/>
                  </a:schemeClr>
                </a:solidFill>
                <a:latin typeface="Arial" panose="020B0604020202020204" pitchFamily="34" charset="0"/>
                <a:cs typeface="Arial" panose="020B0604020202020204" pitchFamily="34" charset="0"/>
              </a:rPr>
              <a:t>(d) the physical, emotional and psychological harm or risk of harm to the child;</a:t>
            </a:r>
          </a:p>
          <a:p>
            <a:pPr algn="ctr">
              <a:lnSpc>
                <a:spcPct val="90000"/>
              </a:lnSpc>
              <a:spcBef>
                <a:spcPct val="20000"/>
              </a:spcBef>
              <a:spcAft>
                <a:spcPts val="600"/>
              </a:spcAft>
              <a:buClr>
                <a:schemeClr val="accent1"/>
              </a:buClr>
              <a:buSzPct val="115000"/>
              <a:buFont typeface="Arial"/>
              <a:buChar char="•"/>
            </a:pPr>
            <a:r>
              <a:rPr lang="en-US" sz="1400" b="0" i="0" dirty="0">
                <a:solidFill>
                  <a:schemeClr val="accent2">
                    <a:lumMod val="75000"/>
                  </a:schemeClr>
                </a:solidFill>
                <a:latin typeface="Arial" panose="020B0604020202020204" pitchFamily="34" charset="0"/>
                <a:cs typeface="Arial" panose="020B0604020202020204" pitchFamily="34" charset="0"/>
              </a:rPr>
              <a:t>(e) any compromise to the safety of the child or other family member;</a:t>
            </a:r>
          </a:p>
          <a:p>
            <a:pPr algn="ctr">
              <a:lnSpc>
                <a:spcPct val="90000"/>
              </a:lnSpc>
              <a:spcBef>
                <a:spcPct val="20000"/>
              </a:spcBef>
              <a:spcAft>
                <a:spcPts val="600"/>
              </a:spcAft>
              <a:buClr>
                <a:schemeClr val="accent1"/>
              </a:buClr>
              <a:buSzPct val="115000"/>
              <a:buFont typeface="Arial"/>
              <a:buChar char="•"/>
            </a:pPr>
            <a:r>
              <a:rPr lang="en-US" sz="1400" b="0" i="0" dirty="0">
                <a:solidFill>
                  <a:schemeClr val="accent2">
                    <a:lumMod val="75000"/>
                  </a:schemeClr>
                </a:solidFill>
                <a:latin typeface="Arial" panose="020B0604020202020204" pitchFamily="34" charset="0"/>
                <a:cs typeface="Arial" panose="020B0604020202020204" pitchFamily="34" charset="0"/>
              </a:rPr>
              <a:t>(f) whether the family violence causes the child or other family member to fear for their own safety or for that of another person;</a:t>
            </a:r>
          </a:p>
          <a:p>
            <a:pPr algn="ctr">
              <a:lnSpc>
                <a:spcPct val="90000"/>
              </a:lnSpc>
              <a:spcBef>
                <a:spcPct val="20000"/>
              </a:spcBef>
              <a:spcAft>
                <a:spcPts val="600"/>
              </a:spcAft>
              <a:buClr>
                <a:schemeClr val="accent1"/>
              </a:buClr>
              <a:buSzPct val="115000"/>
              <a:buFont typeface="Arial"/>
              <a:buChar char="•"/>
            </a:pPr>
            <a:r>
              <a:rPr lang="en-US" sz="1400" b="0" i="0" dirty="0">
                <a:solidFill>
                  <a:schemeClr val="accent2">
                    <a:lumMod val="75000"/>
                  </a:schemeClr>
                </a:solidFill>
                <a:latin typeface="Arial" panose="020B0604020202020204" pitchFamily="34" charset="0"/>
                <a:cs typeface="Arial" panose="020B0604020202020204" pitchFamily="34" charset="0"/>
              </a:rPr>
              <a:t>(g) any steps taken by the person engaging in the family violence to prevent further family violence from occurring and improve their ability to care for and meet the needs of the child;</a:t>
            </a:r>
          </a:p>
          <a:p>
            <a:pPr algn="ctr">
              <a:lnSpc>
                <a:spcPct val="90000"/>
              </a:lnSpc>
              <a:spcBef>
                <a:spcPct val="20000"/>
              </a:spcBef>
              <a:spcAft>
                <a:spcPts val="600"/>
              </a:spcAft>
              <a:buClr>
                <a:schemeClr val="accent1"/>
              </a:buClr>
              <a:buSzPct val="115000"/>
              <a:buFont typeface="Arial"/>
              <a:buChar char="•"/>
            </a:pPr>
            <a:r>
              <a:rPr lang="en-US" sz="1400" b="0" i="0" dirty="0">
                <a:solidFill>
                  <a:schemeClr val="accent2">
                    <a:lumMod val="75000"/>
                  </a:schemeClr>
                </a:solidFill>
                <a:latin typeface="Arial" panose="020B0604020202020204" pitchFamily="34" charset="0"/>
                <a:cs typeface="Arial" panose="020B0604020202020204" pitchFamily="34" charset="0"/>
              </a:rPr>
              <a:t>(h) any other relevant factor.</a:t>
            </a:r>
          </a:p>
          <a:p>
            <a:pPr algn="ctr">
              <a:lnSpc>
                <a:spcPct val="90000"/>
              </a:lnSpc>
              <a:spcBef>
                <a:spcPct val="20000"/>
              </a:spcBef>
              <a:spcAft>
                <a:spcPts val="600"/>
              </a:spcAft>
              <a:buClr>
                <a:schemeClr val="accent1"/>
              </a:buClr>
              <a:buSzPct val="115000"/>
              <a:buFont typeface="Arial"/>
              <a:buChar char="•"/>
            </a:pPr>
            <a:endParaRPr lang="en-US" sz="800" dirty="0">
              <a:solidFill>
                <a:schemeClr val="tx1">
                  <a:lumMod val="85000"/>
                  <a:lumOff val="15000"/>
                </a:schemeClr>
              </a:solidFill>
            </a:endParaRPr>
          </a:p>
        </p:txBody>
      </p:sp>
      <p:pic>
        <p:nvPicPr>
          <p:cNvPr id="5" name="Picture 4" descr="A puffin standing on a rock&#10;&#10;Description automatically generated">
            <a:extLst>
              <a:ext uri="{FF2B5EF4-FFF2-40B4-BE49-F238E27FC236}">
                <a16:creationId xmlns:a16="http://schemas.microsoft.com/office/drawing/2014/main" id="{10FC8BB8-80D7-2217-6B81-650107B1A23F}"/>
              </a:ext>
            </a:extLst>
          </p:cNvPr>
          <p:cNvPicPr>
            <a:picLocks noChangeAspect="1"/>
          </p:cNvPicPr>
          <p:nvPr/>
        </p:nvPicPr>
        <p:blipFill>
          <a:blip r:embed="rId5"/>
          <a:stretch>
            <a:fillRect/>
          </a:stretch>
        </p:blipFill>
        <p:spPr>
          <a:xfrm>
            <a:off x="5574584" y="1603564"/>
            <a:ext cx="5313550" cy="3650868"/>
          </a:xfrm>
          <a:prstGeom prst="rect">
            <a:avLst/>
          </a:prstGeom>
          <a:ln w="57150" cmpd="thickThin">
            <a:solidFill>
              <a:schemeClr val="tx1">
                <a:lumMod val="50000"/>
                <a:lumOff val="50000"/>
              </a:schemeClr>
            </a:solidFill>
            <a:miter lim="800000"/>
          </a:ln>
        </p:spPr>
      </p:pic>
      <p:sp>
        <p:nvSpPr>
          <p:cNvPr id="2" name="Slide Number Placeholder 1">
            <a:extLst>
              <a:ext uri="{FF2B5EF4-FFF2-40B4-BE49-F238E27FC236}">
                <a16:creationId xmlns:a16="http://schemas.microsoft.com/office/drawing/2014/main" id="{3D7A7A64-411A-61BD-93CC-4F8398FB61DE}"/>
              </a:ext>
            </a:extLst>
          </p:cNvPr>
          <p:cNvSpPr>
            <a:spLocks noGrp="1"/>
          </p:cNvSpPr>
          <p:nvPr>
            <p:ph type="sldNum" sz="quarter" idx="12"/>
          </p:nvPr>
        </p:nvSpPr>
        <p:spPr>
          <a:xfrm>
            <a:off x="10353901" y="5969000"/>
            <a:ext cx="542697" cy="279400"/>
          </a:xfrm>
        </p:spPr>
        <p:txBody>
          <a:bodyPr vert="horz" lIns="91440" tIns="45720" rIns="91440" bIns="45720" rtlCol="0" anchor="ctr">
            <a:normAutofit/>
          </a:bodyPr>
          <a:lstStyle/>
          <a:p>
            <a:pPr defTabSz="914400">
              <a:spcAft>
                <a:spcPts val="600"/>
              </a:spcAft>
            </a:pPr>
            <a:fld id="{48F63A3B-78C7-47BE-AE5E-E10140E04643}" type="slidenum">
              <a:rPr lang="en-US" smtClean="0"/>
              <a:pPr defTabSz="914400">
                <a:spcAft>
                  <a:spcPts val="600"/>
                </a:spcAft>
              </a:pPr>
              <a:t>14</a:t>
            </a:fld>
            <a:endParaRPr lang="en-US"/>
          </a:p>
        </p:txBody>
      </p:sp>
    </p:spTree>
    <p:extLst>
      <p:ext uri="{BB962C8B-B14F-4D97-AF65-F5344CB8AC3E}">
        <p14:creationId xmlns:p14="http://schemas.microsoft.com/office/powerpoint/2010/main" val="3564976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0F55379-A24A-1B6E-B9DD-C4009297097E}"/>
              </a:ext>
            </a:extLst>
          </p:cNvPr>
          <p:cNvSpPr>
            <a:spLocks noGrp="1"/>
          </p:cNvSpPr>
          <p:nvPr>
            <p:ph type="title"/>
          </p:nvPr>
        </p:nvSpPr>
        <p:spPr>
          <a:xfrm>
            <a:off x="7535825" y="982132"/>
            <a:ext cx="3360772" cy="1303867"/>
          </a:xfrm>
        </p:spPr>
        <p:txBody>
          <a:bodyPr>
            <a:normAutofit/>
          </a:bodyPr>
          <a:lstStyle/>
          <a:p>
            <a:pPr>
              <a:lnSpc>
                <a:spcPct val="90000"/>
              </a:lnSpc>
            </a:pPr>
            <a:r>
              <a:rPr lang="en-CA" sz="3600" dirty="0">
                <a:solidFill>
                  <a:srgbClr val="00B0F0"/>
                </a:solidFill>
                <a:latin typeface="Arial" panose="020B0604020202020204" pitchFamily="34" charset="0"/>
                <a:cs typeface="Arial" panose="020B0604020202020204" pitchFamily="34" charset="0"/>
              </a:rPr>
              <a:t>The Divorce Act</a:t>
            </a:r>
          </a:p>
        </p:txBody>
      </p:sp>
      <p:sp>
        <p:nvSpPr>
          <p:cNvPr id="13" name="Rectangle 12">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ird with a blue beak&#10;&#10;Description automatically generated">
            <a:extLst>
              <a:ext uri="{FF2B5EF4-FFF2-40B4-BE49-F238E27FC236}">
                <a16:creationId xmlns:a16="http://schemas.microsoft.com/office/drawing/2014/main" id="{794D88B5-73FF-DC1A-2DBF-1F6472808EEA}"/>
              </a:ext>
            </a:extLst>
          </p:cNvPr>
          <p:cNvPicPr>
            <a:picLocks noChangeAspect="1"/>
          </p:cNvPicPr>
          <p:nvPr/>
        </p:nvPicPr>
        <p:blipFill rotWithShape="1">
          <a:blip r:embed="rId4"/>
          <a:srcRect l="1750" r="6934" b="-2"/>
          <a:stretch/>
        </p:blipFill>
        <p:spPr>
          <a:xfrm>
            <a:off x="1412683" y="1410208"/>
            <a:ext cx="5278777" cy="3858780"/>
          </a:xfrm>
          <a:prstGeom prst="rect">
            <a:avLst/>
          </a:prstGeom>
        </p:spPr>
      </p:pic>
      <p:cxnSp>
        <p:nvCxnSpPr>
          <p:cNvPr id="15" name="Straight Connector 14">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FEB730E-E97F-DC5C-D87A-F9BBBA5DDFDF}"/>
              </a:ext>
            </a:extLst>
          </p:cNvPr>
          <p:cNvSpPr>
            <a:spLocks noGrp="1"/>
          </p:cNvSpPr>
          <p:nvPr>
            <p:ph idx="1"/>
          </p:nvPr>
        </p:nvSpPr>
        <p:spPr>
          <a:xfrm>
            <a:off x="7535824" y="2556932"/>
            <a:ext cx="3360771" cy="3318936"/>
          </a:xfrm>
        </p:spPr>
        <p:txBody>
          <a:bodyPr>
            <a:normAutofit/>
          </a:bodyPr>
          <a:lstStyle/>
          <a:p>
            <a:r>
              <a:rPr lang="en-CA" dirty="0">
                <a:solidFill>
                  <a:srgbClr val="00B0F0"/>
                </a:solidFill>
              </a:rPr>
              <a:t>Definition mirrors that of Family Law Act at s. 3(j)</a:t>
            </a:r>
          </a:p>
          <a:p>
            <a:r>
              <a:rPr lang="en-CA" dirty="0">
                <a:solidFill>
                  <a:srgbClr val="00B0F0"/>
                </a:solidFill>
              </a:rPr>
              <a:t>Factors to consider are the same as the family law Act at s. 4</a:t>
            </a:r>
          </a:p>
        </p:txBody>
      </p:sp>
      <p:sp>
        <p:nvSpPr>
          <p:cNvPr id="4" name="Slide Number Placeholder 3">
            <a:extLst>
              <a:ext uri="{FF2B5EF4-FFF2-40B4-BE49-F238E27FC236}">
                <a16:creationId xmlns:a16="http://schemas.microsoft.com/office/drawing/2014/main" id="{11A6EDB6-BBB9-7452-E977-B866801C36A5}"/>
              </a:ext>
            </a:extLst>
          </p:cNvPr>
          <p:cNvSpPr>
            <a:spLocks noGrp="1"/>
          </p:cNvSpPr>
          <p:nvPr>
            <p:ph type="sldNum" sz="quarter" idx="12"/>
          </p:nvPr>
        </p:nvSpPr>
        <p:spPr>
          <a:xfrm>
            <a:off x="10353901" y="5969000"/>
            <a:ext cx="542697" cy="279400"/>
          </a:xfrm>
        </p:spPr>
        <p:txBody>
          <a:bodyPr>
            <a:normAutofit/>
          </a:bodyPr>
          <a:lstStyle/>
          <a:p>
            <a:pPr>
              <a:spcAft>
                <a:spcPts val="600"/>
              </a:spcAft>
            </a:pPr>
            <a:fld id="{48F63A3B-78C7-47BE-AE5E-E10140E04643}" type="slidenum">
              <a:rPr lang="en-US" smtClean="0"/>
              <a:pPr>
                <a:spcAft>
                  <a:spcPts val="600"/>
                </a:spcAft>
              </a:pPr>
              <a:t>15</a:t>
            </a:fld>
            <a:endParaRPr lang="en-US"/>
          </a:p>
        </p:txBody>
      </p:sp>
    </p:spTree>
    <p:extLst>
      <p:ext uri="{BB962C8B-B14F-4D97-AF65-F5344CB8AC3E}">
        <p14:creationId xmlns:p14="http://schemas.microsoft.com/office/powerpoint/2010/main" val="2225793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A38949-1EAC-4DED-AF7B-973F687AA8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945A7F9C-C84D-C23F-9A58-85253E9EA557}"/>
              </a:ext>
            </a:extLst>
          </p:cNvPr>
          <p:cNvSpPr>
            <a:spLocks noGrp="1"/>
          </p:cNvSpPr>
          <p:nvPr>
            <p:ph type="title"/>
          </p:nvPr>
        </p:nvSpPr>
        <p:spPr>
          <a:xfrm>
            <a:off x="6094412" y="982132"/>
            <a:ext cx="4802185" cy="810693"/>
          </a:xfrm>
        </p:spPr>
        <p:txBody>
          <a:bodyPr>
            <a:normAutofit/>
          </a:bodyPr>
          <a:lstStyle/>
          <a:p>
            <a:pPr>
              <a:lnSpc>
                <a:spcPct val="90000"/>
              </a:lnSpc>
            </a:pPr>
            <a:r>
              <a:rPr lang="en-CA" sz="2400" i="1" dirty="0" err="1">
                <a:solidFill>
                  <a:schemeClr val="accent2">
                    <a:lumMod val="75000"/>
                  </a:schemeClr>
                </a:solidFill>
                <a:latin typeface="Arial" panose="020B0604020202020204" pitchFamily="34" charset="0"/>
                <a:cs typeface="Arial" panose="020B0604020202020204" pitchFamily="34" charset="0"/>
              </a:rPr>
              <a:t>Barendregt</a:t>
            </a:r>
            <a:r>
              <a:rPr lang="en-CA" sz="2400" i="1" dirty="0">
                <a:solidFill>
                  <a:schemeClr val="accent2">
                    <a:lumMod val="75000"/>
                  </a:schemeClr>
                </a:solidFill>
                <a:latin typeface="Arial" panose="020B0604020202020204" pitchFamily="34" charset="0"/>
                <a:cs typeface="Arial" panose="020B0604020202020204" pitchFamily="34" charset="0"/>
              </a:rPr>
              <a:t> v </a:t>
            </a:r>
            <a:r>
              <a:rPr lang="en-CA" sz="2400" i="1" dirty="0" err="1">
                <a:solidFill>
                  <a:schemeClr val="accent2">
                    <a:lumMod val="75000"/>
                  </a:schemeClr>
                </a:solidFill>
                <a:latin typeface="Arial" panose="020B0604020202020204" pitchFamily="34" charset="0"/>
                <a:cs typeface="Arial" panose="020B0604020202020204" pitchFamily="34" charset="0"/>
              </a:rPr>
              <a:t>Grebilunas</a:t>
            </a:r>
            <a:r>
              <a:rPr lang="en-CA" sz="2400" i="1" dirty="0">
                <a:solidFill>
                  <a:schemeClr val="accent2">
                    <a:lumMod val="7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7B64EAB0-9095-45E6-8997-C95B35635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ird standing on a branch&#10;&#10;Description automatically generated">
            <a:extLst>
              <a:ext uri="{FF2B5EF4-FFF2-40B4-BE49-F238E27FC236}">
                <a16:creationId xmlns:a16="http://schemas.microsoft.com/office/drawing/2014/main" id="{1F53DD18-846B-4937-9E62-B510DAB725CD}"/>
              </a:ext>
            </a:extLst>
          </p:cNvPr>
          <p:cNvPicPr>
            <a:picLocks noChangeAspect="1"/>
          </p:cNvPicPr>
          <p:nvPr/>
        </p:nvPicPr>
        <p:blipFill>
          <a:blip r:embed="rId4"/>
          <a:stretch>
            <a:fillRect/>
          </a:stretch>
        </p:blipFill>
        <p:spPr>
          <a:xfrm>
            <a:off x="1412683" y="2370398"/>
            <a:ext cx="3876801" cy="1938400"/>
          </a:xfrm>
          <a:prstGeom prst="rect">
            <a:avLst/>
          </a:prstGeom>
        </p:spPr>
      </p:pic>
      <p:cxnSp>
        <p:nvCxnSpPr>
          <p:cNvPr id="15" name="Straight Connector 14">
            <a:extLst>
              <a:ext uri="{FF2B5EF4-FFF2-40B4-BE49-F238E27FC236}">
                <a16:creationId xmlns:a16="http://schemas.microsoft.com/office/drawing/2014/main" id="{DE8F9096-24C0-47DD-B62E-FFDB61466B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A0730B09-A753-300E-955B-6F2397C1C3AE}"/>
              </a:ext>
            </a:extLst>
          </p:cNvPr>
          <p:cNvSpPr>
            <a:spLocks noGrp="1"/>
          </p:cNvSpPr>
          <p:nvPr>
            <p:ph idx="1"/>
          </p:nvPr>
        </p:nvSpPr>
        <p:spPr>
          <a:xfrm>
            <a:off x="5774243" y="1724027"/>
            <a:ext cx="5674807" cy="4151841"/>
          </a:xfrm>
        </p:spPr>
        <p:txBody>
          <a:bodyPr>
            <a:normAutofit fontScale="85000" lnSpcReduction="20000"/>
          </a:bodyPr>
          <a:lstStyle/>
          <a:p>
            <a:pPr marL="0" indent="0">
              <a:lnSpc>
                <a:spcPct val="90000"/>
              </a:lnSpc>
              <a:buNone/>
            </a:pPr>
            <a:r>
              <a:rPr lang="en-US" sz="1300" i="1" dirty="0" err="1">
                <a:solidFill>
                  <a:schemeClr val="accent2">
                    <a:lumMod val="75000"/>
                  </a:schemeClr>
                </a:solidFill>
                <a:latin typeface="Arial" panose="020B0604020202020204" pitchFamily="34" charset="0"/>
                <a:cs typeface="Arial" panose="020B0604020202020204" pitchFamily="34" charset="0"/>
              </a:rPr>
              <a:t>Barendregt</a:t>
            </a:r>
            <a:r>
              <a:rPr lang="en-US" sz="1300" i="1" dirty="0">
                <a:solidFill>
                  <a:schemeClr val="accent2">
                    <a:lumMod val="75000"/>
                  </a:schemeClr>
                </a:solidFill>
                <a:latin typeface="Arial" panose="020B0604020202020204" pitchFamily="34" charset="0"/>
                <a:cs typeface="Arial" panose="020B0604020202020204" pitchFamily="34" charset="0"/>
              </a:rPr>
              <a:t> </a:t>
            </a:r>
            <a:r>
              <a:rPr lang="en-US" sz="1300" dirty="0">
                <a:solidFill>
                  <a:schemeClr val="accent2">
                    <a:lumMod val="75000"/>
                  </a:schemeClr>
                </a:solidFill>
                <a:latin typeface="Arial" panose="020B0604020202020204" pitchFamily="34" charset="0"/>
                <a:cs typeface="Arial" panose="020B0604020202020204" pitchFamily="34" charset="0"/>
              </a:rPr>
              <a:t>is a case involving a mother wishing to relocate approximately 10 hours drive away with the children and alleging the father committed a single act of physical assault against the mother. The Supreme Court was tasked with determining the impact of the violence on the relocation proposal and parenting plan as well as to provide some guidelines to Courts across Canada on how to consider violence in the context of parenting.</a:t>
            </a:r>
            <a:endParaRPr lang="en-US" sz="1300" i="1" dirty="0">
              <a:solidFill>
                <a:schemeClr val="accent2">
                  <a:lumMod val="75000"/>
                </a:schemeClr>
              </a:solidFill>
              <a:latin typeface="Arial" panose="020B0604020202020204" pitchFamily="34" charset="0"/>
              <a:cs typeface="Arial" panose="020B0604020202020204" pitchFamily="34" charset="0"/>
            </a:endParaRPr>
          </a:p>
          <a:p>
            <a:pPr marL="0" indent="0">
              <a:lnSpc>
                <a:spcPct val="90000"/>
              </a:lnSpc>
              <a:buNone/>
            </a:pPr>
            <a:r>
              <a:rPr lang="en-US" sz="1300" i="1" dirty="0">
                <a:solidFill>
                  <a:schemeClr val="accent2">
                    <a:lumMod val="75000"/>
                  </a:schemeClr>
                </a:solidFill>
                <a:latin typeface="Arial" panose="020B0604020202020204" pitchFamily="34" charset="0"/>
                <a:cs typeface="Arial" panose="020B0604020202020204" pitchFamily="34" charset="0"/>
              </a:rPr>
              <a:t>“</a:t>
            </a:r>
            <a:r>
              <a:rPr lang="en-US" sz="1300" b="0" i="1" dirty="0">
                <a:solidFill>
                  <a:schemeClr val="accent2">
                    <a:lumMod val="75000"/>
                  </a:schemeClr>
                </a:solidFill>
                <a:effectLst/>
                <a:latin typeface="Arial" panose="020B0604020202020204" pitchFamily="34" charset="0"/>
                <a:cs typeface="Arial" panose="020B0604020202020204" pitchFamily="34" charset="0"/>
              </a:rPr>
              <a:t>Determining the best interests of the child is a heavy responsibility, with profound impacts on children, families and society. In many cases, the answer is difficult -- the court must choose between competing and often compelling visions of how to best advance the needs and interests of the child.” (para 8)</a:t>
            </a:r>
            <a:endParaRPr lang="en-US" sz="1300" i="1" dirty="0">
              <a:solidFill>
                <a:schemeClr val="accent2">
                  <a:lumMod val="75000"/>
                </a:schemeClr>
              </a:solidFill>
              <a:latin typeface="Arial" panose="020B0604020202020204" pitchFamily="34" charset="0"/>
              <a:cs typeface="Arial" panose="020B0604020202020204" pitchFamily="34" charset="0"/>
            </a:endParaRPr>
          </a:p>
          <a:p>
            <a:pPr marL="0" indent="0">
              <a:lnSpc>
                <a:spcPct val="90000"/>
              </a:lnSpc>
              <a:buNone/>
            </a:pPr>
            <a:r>
              <a:rPr lang="en-US" sz="1300" dirty="0">
                <a:solidFill>
                  <a:schemeClr val="accent2">
                    <a:lumMod val="75000"/>
                  </a:schemeClr>
                </a:solidFill>
                <a:latin typeface="Arial" panose="020B0604020202020204" pitchFamily="34" charset="0"/>
                <a:cs typeface="Arial" panose="020B0604020202020204" pitchFamily="34" charset="0"/>
              </a:rPr>
              <a:t>The Court Holds: Family violence is a </a:t>
            </a:r>
            <a:r>
              <a:rPr lang="en-US" sz="1300" b="1" dirty="0">
                <a:solidFill>
                  <a:schemeClr val="accent2">
                    <a:lumMod val="75000"/>
                  </a:schemeClr>
                </a:solidFill>
                <a:latin typeface="Arial" panose="020B0604020202020204" pitchFamily="34" charset="0"/>
                <a:cs typeface="Arial" panose="020B0604020202020204" pitchFamily="34" charset="0"/>
              </a:rPr>
              <a:t>significant factor </a:t>
            </a:r>
            <a:r>
              <a:rPr lang="en-US" sz="1300" dirty="0">
                <a:solidFill>
                  <a:schemeClr val="accent2">
                    <a:lumMod val="75000"/>
                  </a:schemeClr>
                </a:solidFill>
                <a:latin typeface="Arial" panose="020B0604020202020204" pitchFamily="34" charset="0"/>
                <a:cs typeface="Arial" panose="020B0604020202020204" pitchFamily="34" charset="0"/>
              </a:rPr>
              <a:t>impacting the best interests of children and further holds:</a:t>
            </a:r>
          </a:p>
          <a:p>
            <a:pPr>
              <a:lnSpc>
                <a:spcPct val="90000"/>
              </a:lnSpc>
              <a:buFont typeface="Arial" panose="020B0604020202020204" pitchFamily="34" charset="0"/>
              <a:buChar char="•"/>
            </a:pPr>
            <a:r>
              <a:rPr lang="en-US" sz="1300" b="1" i="1" dirty="0">
                <a:solidFill>
                  <a:schemeClr val="accent2">
                    <a:lumMod val="75000"/>
                  </a:schemeClr>
                </a:solidFill>
                <a:latin typeface="Arial" panose="020B0604020202020204" pitchFamily="34" charset="0"/>
                <a:cs typeface="Arial" panose="020B0604020202020204" pitchFamily="34" charset="0"/>
              </a:rPr>
              <a:t>“</a:t>
            </a:r>
            <a:r>
              <a:rPr lang="en-US" sz="1300" b="0" i="1" dirty="0">
                <a:solidFill>
                  <a:schemeClr val="accent2">
                    <a:lumMod val="75000"/>
                  </a:schemeClr>
                </a:solidFill>
                <a:effectLst/>
                <a:latin typeface="Arial" panose="020B0604020202020204" pitchFamily="34" charset="0"/>
                <a:cs typeface="Arial" panose="020B0604020202020204" pitchFamily="34" charset="0"/>
              </a:rPr>
              <a:t>But, even with a wealth of jurisprudence as guidance, determining what is "best" for a child is never an easy task. The inquiry is "highly contextual" because of the "multitude of factors that may impinge on the child's best interest“ </a:t>
            </a:r>
            <a:r>
              <a:rPr lang="en-US" sz="1300" b="0" i="0" dirty="0">
                <a:solidFill>
                  <a:schemeClr val="accent2">
                    <a:lumMod val="75000"/>
                  </a:schemeClr>
                </a:solidFill>
                <a:effectLst/>
                <a:latin typeface="Arial" panose="020B0604020202020204" pitchFamily="34" charset="0"/>
                <a:cs typeface="Arial" panose="020B0604020202020204" pitchFamily="34" charset="0"/>
              </a:rPr>
              <a:t>(para 97)</a:t>
            </a:r>
          </a:p>
          <a:p>
            <a:pPr>
              <a:lnSpc>
                <a:spcPct val="90000"/>
              </a:lnSpc>
              <a:buFont typeface="Arial" panose="020B0604020202020204" pitchFamily="34" charset="0"/>
              <a:buChar char="•"/>
            </a:pPr>
            <a:r>
              <a:rPr lang="en-US" sz="1300" b="0" i="1" dirty="0">
                <a:solidFill>
                  <a:schemeClr val="accent2">
                    <a:lumMod val="75000"/>
                  </a:schemeClr>
                </a:solidFill>
                <a:effectLst/>
                <a:latin typeface="Arial" panose="020B0604020202020204" pitchFamily="34" charset="0"/>
                <a:cs typeface="Arial" panose="020B0604020202020204" pitchFamily="34" charset="0"/>
              </a:rPr>
              <a:t>“The suggestion that domestic abuse or family violence has no impact on the children and has nothing to do with the perpetrator's parenting ability is untenable. Research indicates that children who are exposed to family violence are at risk of emotional and </a:t>
            </a:r>
            <a:r>
              <a:rPr lang="en-US" sz="1300" b="0" i="1" dirty="0" err="1">
                <a:solidFill>
                  <a:schemeClr val="accent2">
                    <a:lumMod val="75000"/>
                  </a:schemeClr>
                </a:solidFill>
                <a:effectLst/>
                <a:latin typeface="Arial" panose="020B0604020202020204" pitchFamily="34" charset="0"/>
                <a:cs typeface="Arial" panose="020B0604020202020204" pitchFamily="34" charset="0"/>
              </a:rPr>
              <a:t>behavioural</a:t>
            </a:r>
            <a:r>
              <a:rPr lang="en-US" sz="1300" b="0" i="1" dirty="0">
                <a:solidFill>
                  <a:schemeClr val="accent2">
                    <a:lumMod val="75000"/>
                  </a:schemeClr>
                </a:solidFill>
                <a:effectLst/>
                <a:latin typeface="Arial" panose="020B0604020202020204" pitchFamily="34" charset="0"/>
                <a:cs typeface="Arial" panose="020B0604020202020204" pitchFamily="34" charset="0"/>
              </a:rPr>
              <a:t> problems throughout their lives” </a:t>
            </a:r>
            <a:r>
              <a:rPr lang="en-US" sz="1300" b="0" dirty="0">
                <a:solidFill>
                  <a:schemeClr val="accent2">
                    <a:lumMod val="75000"/>
                  </a:schemeClr>
                </a:solidFill>
                <a:effectLst/>
                <a:latin typeface="Arial" panose="020B0604020202020204" pitchFamily="34" charset="0"/>
                <a:cs typeface="Arial" panose="020B0604020202020204" pitchFamily="34" charset="0"/>
              </a:rPr>
              <a:t>(para 143)</a:t>
            </a:r>
          </a:p>
          <a:p>
            <a:pPr>
              <a:lnSpc>
                <a:spcPct val="90000"/>
              </a:lnSpc>
              <a:buFont typeface="Arial" panose="020B0604020202020204" pitchFamily="34" charset="0"/>
              <a:buChar char="•"/>
            </a:pPr>
            <a:r>
              <a:rPr lang="en-US" sz="1300" dirty="0">
                <a:solidFill>
                  <a:schemeClr val="accent2">
                    <a:lumMod val="75000"/>
                  </a:schemeClr>
                </a:solidFill>
                <a:latin typeface="Arial" panose="020B0604020202020204" pitchFamily="34" charset="0"/>
                <a:cs typeface="Arial" panose="020B0604020202020204" pitchFamily="34" charset="0"/>
              </a:rPr>
              <a:t>“</a:t>
            </a:r>
            <a:r>
              <a:rPr lang="en-US" sz="1300" b="0" i="1" dirty="0">
                <a:solidFill>
                  <a:schemeClr val="accent2">
                    <a:lumMod val="75000"/>
                  </a:schemeClr>
                </a:solidFill>
                <a:effectLst/>
                <a:latin typeface="Arial" panose="020B0604020202020204" pitchFamily="34" charset="0"/>
                <a:cs typeface="Arial" panose="020B0604020202020204" pitchFamily="34" charset="0"/>
              </a:rPr>
              <a:t>Domestic violence allegations are notoriously difficult to prove…Thus, proof of even one incident may raise safety concerns for the victim or may overlap with and enhance the significance of other factors, such as the need for limited contact or support. </a:t>
            </a:r>
            <a:r>
              <a:rPr lang="en-US" sz="1300" b="0" i="0" dirty="0">
                <a:solidFill>
                  <a:schemeClr val="accent2">
                    <a:lumMod val="75000"/>
                  </a:schemeClr>
                </a:solidFill>
                <a:effectLst/>
                <a:latin typeface="Arial" panose="020B0604020202020204" pitchFamily="34" charset="0"/>
                <a:cs typeface="Arial" panose="020B0604020202020204" pitchFamily="34" charset="0"/>
              </a:rPr>
              <a:t>(para 144)</a:t>
            </a:r>
          </a:p>
          <a:p>
            <a:pPr>
              <a:lnSpc>
                <a:spcPct val="90000"/>
              </a:lnSpc>
            </a:pPr>
            <a:r>
              <a:rPr lang="en-US" sz="1300" dirty="0">
                <a:solidFill>
                  <a:schemeClr val="accent2">
                    <a:lumMod val="75000"/>
                  </a:schemeClr>
                </a:solidFill>
                <a:latin typeface="Arial" panose="020B0604020202020204" pitchFamily="34" charset="0"/>
                <a:cs typeface="Arial" panose="020B0604020202020204" pitchFamily="34" charset="0"/>
              </a:rPr>
              <a:t>The amendments to the </a:t>
            </a:r>
            <a:r>
              <a:rPr lang="en-US" sz="1300" i="1" dirty="0">
                <a:solidFill>
                  <a:schemeClr val="accent2">
                    <a:lumMod val="75000"/>
                  </a:schemeClr>
                </a:solidFill>
                <a:latin typeface="Arial" panose="020B0604020202020204" pitchFamily="34" charset="0"/>
                <a:cs typeface="Arial" panose="020B0604020202020204" pitchFamily="34" charset="0"/>
              </a:rPr>
              <a:t>Divorce Act </a:t>
            </a:r>
            <a:r>
              <a:rPr lang="en-US" sz="1300" dirty="0">
                <a:solidFill>
                  <a:schemeClr val="accent2">
                    <a:lumMod val="75000"/>
                  </a:schemeClr>
                </a:solidFill>
                <a:latin typeface="Arial" panose="020B0604020202020204" pitchFamily="34" charset="0"/>
                <a:cs typeface="Arial" panose="020B0604020202020204" pitchFamily="34" charset="0"/>
              </a:rPr>
              <a:t>mean a court </a:t>
            </a:r>
            <a:r>
              <a:rPr lang="en-US" sz="1300" b="1" dirty="0">
                <a:solidFill>
                  <a:schemeClr val="accent2">
                    <a:lumMod val="75000"/>
                  </a:schemeClr>
                </a:solidFill>
                <a:latin typeface="Arial" panose="020B0604020202020204" pitchFamily="34" charset="0"/>
                <a:cs typeface="Arial" panose="020B0604020202020204" pitchFamily="34" charset="0"/>
              </a:rPr>
              <a:t>must </a:t>
            </a:r>
            <a:r>
              <a:rPr lang="en-US" sz="1300" dirty="0">
                <a:solidFill>
                  <a:schemeClr val="accent2">
                    <a:lumMod val="75000"/>
                  </a:schemeClr>
                </a:solidFill>
                <a:latin typeface="Arial" panose="020B0604020202020204" pitchFamily="34" charset="0"/>
                <a:cs typeface="Arial" panose="020B0604020202020204" pitchFamily="34" charset="0"/>
              </a:rPr>
              <a:t>consider family violence and because it may be a reason for relocation, it is an important factor in mobility cases.</a:t>
            </a:r>
          </a:p>
          <a:p>
            <a:pPr fontAlgn="base">
              <a:lnSpc>
                <a:spcPct val="90000"/>
              </a:lnSpc>
            </a:pPr>
            <a:endParaRPr lang="en-US" sz="800" b="0" i="0" dirty="0">
              <a:effectLst/>
              <a:latin typeface="verdana" panose="020B0604030504040204" pitchFamily="34" charset="0"/>
            </a:endParaRPr>
          </a:p>
          <a:p>
            <a:pPr marL="0" indent="0">
              <a:lnSpc>
                <a:spcPct val="90000"/>
              </a:lnSpc>
              <a:buNone/>
            </a:pPr>
            <a:endParaRPr lang="en-CA" sz="800"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60D5CFD-0C9E-D076-9C0E-380CCC5BAEA7}"/>
              </a:ext>
            </a:extLst>
          </p:cNvPr>
          <p:cNvSpPr>
            <a:spLocks noGrp="1"/>
          </p:cNvSpPr>
          <p:nvPr>
            <p:ph type="sldNum" sz="quarter" idx="12"/>
          </p:nvPr>
        </p:nvSpPr>
        <p:spPr>
          <a:xfrm>
            <a:off x="10353901" y="5969000"/>
            <a:ext cx="542697" cy="279400"/>
          </a:xfrm>
        </p:spPr>
        <p:txBody>
          <a:bodyPr>
            <a:normAutofit/>
          </a:bodyPr>
          <a:lstStyle/>
          <a:p>
            <a:pPr>
              <a:spcAft>
                <a:spcPts val="600"/>
              </a:spcAft>
            </a:pPr>
            <a:fld id="{48F63A3B-78C7-47BE-AE5E-E10140E04643}" type="slidenum">
              <a:rPr lang="en-US" smtClean="0"/>
              <a:pPr>
                <a:spcAft>
                  <a:spcPts val="600"/>
                </a:spcAft>
              </a:pPr>
              <a:t>16</a:t>
            </a:fld>
            <a:endParaRPr lang="en-US"/>
          </a:p>
        </p:txBody>
      </p:sp>
    </p:spTree>
    <p:extLst>
      <p:ext uri="{BB962C8B-B14F-4D97-AF65-F5344CB8AC3E}">
        <p14:creationId xmlns:p14="http://schemas.microsoft.com/office/powerpoint/2010/main" val="3610588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FDF4ADC-C44A-4C41-B974-6F4B3C7223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2" name="Straight Connector 31">
            <a:extLst>
              <a:ext uri="{FF2B5EF4-FFF2-40B4-BE49-F238E27FC236}">
                <a16:creationId xmlns:a16="http://schemas.microsoft.com/office/drawing/2014/main" id="{89CCCE17-8DAC-44EB-9D15-03C32E7D25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4" name="Straight Connector 33">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C5734E5-1BF3-A34B-4AFD-CC9C786DFE39}"/>
              </a:ext>
            </a:extLst>
          </p:cNvPr>
          <p:cNvSpPr txBox="1"/>
          <p:nvPr/>
        </p:nvSpPr>
        <p:spPr>
          <a:xfrm>
            <a:off x="896113" y="1162050"/>
            <a:ext cx="5199888" cy="4713818"/>
          </a:xfrm>
          <a:prstGeom prst="rect">
            <a:avLst/>
          </a:prstGeom>
        </p:spPr>
        <p:txBody>
          <a:bodyPr vert="horz" lIns="91440" tIns="45720" rIns="91440" bIns="45720" rtlCol="0" anchor="t">
            <a:normAutofit lnSpcReduction="10000"/>
          </a:bodyPr>
          <a:lstStyle/>
          <a:p>
            <a:pPr algn="ctr">
              <a:lnSpc>
                <a:spcPct val="90000"/>
              </a:lnSpc>
              <a:spcBef>
                <a:spcPct val="20000"/>
              </a:spcBef>
              <a:spcAft>
                <a:spcPts val="600"/>
              </a:spcAft>
              <a:buClr>
                <a:schemeClr val="accent1"/>
              </a:buClr>
              <a:buSzPct val="115000"/>
              <a:buFont typeface="Arial"/>
              <a:buChar char="•"/>
            </a:pPr>
            <a:endParaRPr lang="en-US" sz="800" dirty="0">
              <a:solidFill>
                <a:schemeClr val="tx1">
                  <a:lumMod val="85000"/>
                  <a:lumOff val="15000"/>
                </a:schemeClr>
              </a:solidFill>
            </a:endParaRPr>
          </a:p>
          <a:p>
            <a:pPr algn="ctr">
              <a:lnSpc>
                <a:spcPct val="90000"/>
              </a:lnSpc>
              <a:spcBef>
                <a:spcPct val="20000"/>
              </a:spcBef>
              <a:spcAft>
                <a:spcPts val="600"/>
              </a:spcAft>
              <a:buClr>
                <a:schemeClr val="accent1"/>
              </a:buClr>
              <a:buSzPct val="115000"/>
              <a:buFont typeface="Arial"/>
              <a:buChar char="•"/>
            </a:pPr>
            <a:r>
              <a:rPr lang="en-US" sz="1200" dirty="0">
                <a:solidFill>
                  <a:srgbClr val="00B0F0"/>
                </a:solidFill>
                <a:latin typeface="Arial" panose="020B0604020202020204" pitchFamily="34" charset="0"/>
                <a:cs typeface="Arial" panose="020B0604020202020204" pitchFamily="34" charset="0"/>
              </a:rPr>
              <a:t>It is important to note this case made it to the Supreme Court and that the Court of Appeal initially reversed the decision of the trial judge finding:</a:t>
            </a:r>
          </a:p>
          <a:p>
            <a:pPr algn="ctr" fontAlgn="base">
              <a:lnSpc>
                <a:spcPct val="90000"/>
              </a:lnSpc>
              <a:spcBef>
                <a:spcPct val="20000"/>
              </a:spcBef>
              <a:spcAft>
                <a:spcPts val="600"/>
              </a:spcAft>
              <a:buClr>
                <a:schemeClr val="accent1"/>
              </a:buClr>
              <a:buSzPct val="115000"/>
              <a:buFont typeface="Arial"/>
              <a:buChar char="•"/>
            </a:pPr>
            <a:endParaRPr lang="en-US" sz="1200" b="0" i="0" dirty="0">
              <a:solidFill>
                <a:srgbClr val="00B0F0"/>
              </a:solidFill>
              <a:latin typeface="Arial" panose="020B0604020202020204" pitchFamily="34" charset="0"/>
              <a:cs typeface="Arial" panose="020B0604020202020204" pitchFamily="34" charset="0"/>
            </a:endParaRPr>
          </a:p>
          <a:p>
            <a:pPr algn="ctr" fontAlgn="base">
              <a:lnSpc>
                <a:spcPct val="90000"/>
              </a:lnSpc>
              <a:spcBef>
                <a:spcPct val="20000"/>
              </a:spcBef>
              <a:spcAft>
                <a:spcPts val="600"/>
              </a:spcAft>
              <a:buClr>
                <a:schemeClr val="accent1"/>
              </a:buClr>
              <a:buSzPct val="115000"/>
              <a:buFont typeface="Arial"/>
              <a:buChar char="•"/>
            </a:pPr>
            <a:r>
              <a:rPr lang="en-US" sz="1200" b="0" i="0" dirty="0">
                <a:solidFill>
                  <a:srgbClr val="00B0F0"/>
                </a:solidFill>
                <a:latin typeface="Arial" panose="020B0604020202020204" pitchFamily="34" charset="0"/>
                <a:cs typeface="Arial" panose="020B0604020202020204" pitchFamily="34" charset="0"/>
              </a:rPr>
              <a:t>"the trial judge's concerns about Mr. </a:t>
            </a:r>
            <a:r>
              <a:rPr lang="en-US" sz="1200" b="0" i="0" dirty="0" err="1">
                <a:solidFill>
                  <a:srgbClr val="00B0F0"/>
                </a:solidFill>
                <a:latin typeface="Arial" panose="020B0604020202020204" pitchFamily="34" charset="0"/>
                <a:cs typeface="Arial" panose="020B0604020202020204" pitchFamily="34" charset="0"/>
              </a:rPr>
              <a:t>Grebliunas</a:t>
            </a:r>
            <a:r>
              <a:rPr lang="en-US" sz="1200" b="0" i="0" dirty="0">
                <a:solidFill>
                  <a:srgbClr val="00B0F0"/>
                </a:solidFill>
                <a:latin typeface="Arial" panose="020B0604020202020204" pitchFamily="34" charset="0"/>
                <a:cs typeface="Arial" panose="020B0604020202020204" pitchFamily="34" charset="0"/>
              </a:rPr>
              <a:t>' </a:t>
            </a:r>
            <a:r>
              <a:rPr lang="en-US" sz="1200" b="0" i="0" dirty="0" err="1">
                <a:solidFill>
                  <a:srgbClr val="00B0F0"/>
                </a:solidFill>
                <a:latin typeface="Arial" panose="020B0604020202020204" pitchFamily="34" charset="0"/>
                <a:cs typeface="Arial" panose="020B0604020202020204" pitchFamily="34" charset="0"/>
              </a:rPr>
              <a:t>behaviour</a:t>
            </a:r>
            <a:r>
              <a:rPr lang="en-US" sz="1200" b="0" i="0" dirty="0">
                <a:solidFill>
                  <a:srgbClr val="00B0F0"/>
                </a:solidFill>
                <a:latin typeface="Arial" panose="020B0604020202020204" pitchFamily="34" charset="0"/>
                <a:cs typeface="Arial" panose="020B0604020202020204" pitchFamily="34" charset="0"/>
              </a:rPr>
              <a:t> towards Ms. </a:t>
            </a:r>
            <a:r>
              <a:rPr lang="en-US" sz="1200" b="0" i="0" dirty="0" err="1">
                <a:solidFill>
                  <a:srgbClr val="00B0F0"/>
                </a:solidFill>
                <a:latin typeface="Arial" panose="020B0604020202020204" pitchFamily="34" charset="0"/>
                <a:cs typeface="Arial" panose="020B0604020202020204" pitchFamily="34" charset="0"/>
              </a:rPr>
              <a:t>Barendregt</a:t>
            </a:r>
            <a:r>
              <a:rPr lang="en-US" sz="1200" b="0" i="0" dirty="0">
                <a:solidFill>
                  <a:srgbClr val="00B0F0"/>
                </a:solidFill>
                <a:latin typeface="Arial" panose="020B0604020202020204" pitchFamily="34" charset="0"/>
                <a:cs typeface="Arial" panose="020B0604020202020204" pitchFamily="34" charset="0"/>
              </a:rPr>
              <a:t> warrant some context": para. 70.</a:t>
            </a:r>
          </a:p>
          <a:p>
            <a:pPr algn="ctr" fontAlgn="base">
              <a:lnSpc>
                <a:spcPct val="90000"/>
              </a:lnSpc>
              <a:spcBef>
                <a:spcPct val="20000"/>
              </a:spcBef>
              <a:spcAft>
                <a:spcPts val="600"/>
              </a:spcAft>
              <a:buClr>
                <a:schemeClr val="accent1"/>
              </a:buClr>
              <a:buSzPct val="115000"/>
              <a:buFont typeface="Arial"/>
              <a:buChar char="•"/>
            </a:pPr>
            <a:endParaRPr lang="en-US" sz="1200" dirty="0">
              <a:solidFill>
                <a:srgbClr val="00B0F0"/>
              </a:solidFill>
              <a:latin typeface="Arial" panose="020B0604020202020204" pitchFamily="34" charset="0"/>
              <a:cs typeface="Arial" panose="020B0604020202020204" pitchFamily="34" charset="0"/>
            </a:endParaRPr>
          </a:p>
          <a:p>
            <a:pPr algn="ctr" fontAlgn="base">
              <a:lnSpc>
                <a:spcPct val="90000"/>
              </a:lnSpc>
              <a:spcBef>
                <a:spcPct val="20000"/>
              </a:spcBef>
              <a:spcAft>
                <a:spcPts val="600"/>
              </a:spcAft>
              <a:buClr>
                <a:schemeClr val="accent1"/>
              </a:buClr>
              <a:buSzPct val="115000"/>
              <a:buFont typeface="Arial"/>
              <a:buChar char="•"/>
            </a:pPr>
            <a:r>
              <a:rPr lang="en-US" sz="1200" dirty="0">
                <a:solidFill>
                  <a:srgbClr val="00B0F0"/>
                </a:solidFill>
                <a:latin typeface="Arial" panose="020B0604020202020204" pitchFamily="34" charset="0"/>
                <a:cs typeface="Arial" panose="020B0604020202020204" pitchFamily="34" charset="0"/>
              </a:rPr>
              <a:t>And finding that four factors reduced the seriousness of the circumstances:</a:t>
            </a:r>
          </a:p>
          <a:p>
            <a:pPr marL="342900" indent="-342900" algn="ctr" fontAlgn="base">
              <a:lnSpc>
                <a:spcPct val="90000"/>
              </a:lnSpc>
              <a:spcBef>
                <a:spcPct val="20000"/>
              </a:spcBef>
              <a:spcAft>
                <a:spcPts val="600"/>
              </a:spcAft>
              <a:buClr>
                <a:schemeClr val="accent1"/>
              </a:buClr>
              <a:buSzPct val="115000"/>
              <a:buFont typeface="Arial"/>
              <a:buChar char="•"/>
            </a:pPr>
            <a:r>
              <a:rPr lang="en-US" sz="1200" b="0" i="0" dirty="0">
                <a:solidFill>
                  <a:srgbClr val="00B0F0"/>
                </a:solidFill>
                <a:latin typeface="Arial" panose="020B0604020202020204" pitchFamily="34" charset="0"/>
                <a:cs typeface="Arial" panose="020B0604020202020204" pitchFamily="34" charset="0"/>
              </a:rPr>
              <a:t>Mother never a</a:t>
            </a:r>
            <a:r>
              <a:rPr lang="en-US" sz="1200" dirty="0">
                <a:solidFill>
                  <a:srgbClr val="00B0F0"/>
                </a:solidFill>
                <a:latin typeface="Arial" panose="020B0604020202020204" pitchFamily="34" charset="0"/>
                <a:cs typeface="Arial" panose="020B0604020202020204" pitchFamily="34" charset="0"/>
              </a:rPr>
              <a:t>rgued that hostility between the parties supported her move;</a:t>
            </a:r>
          </a:p>
          <a:p>
            <a:pPr marL="342900" indent="-342900" algn="ctr" fontAlgn="base">
              <a:lnSpc>
                <a:spcPct val="90000"/>
              </a:lnSpc>
              <a:spcBef>
                <a:spcPct val="20000"/>
              </a:spcBef>
              <a:spcAft>
                <a:spcPts val="600"/>
              </a:spcAft>
              <a:buClr>
                <a:schemeClr val="accent1"/>
              </a:buClr>
              <a:buSzPct val="115000"/>
              <a:buFont typeface="Arial"/>
              <a:buChar char="•"/>
            </a:pPr>
            <a:r>
              <a:rPr lang="en-US" sz="1200" dirty="0">
                <a:solidFill>
                  <a:srgbClr val="00B0F0"/>
                </a:solidFill>
                <a:latin typeface="Arial" panose="020B0604020202020204" pitchFamily="34" charset="0"/>
                <a:cs typeface="Arial" panose="020B0604020202020204" pitchFamily="34" charset="0"/>
              </a:rPr>
              <a:t>Mother’s evidence was the parties were getting along better than when they first separated;</a:t>
            </a:r>
          </a:p>
          <a:p>
            <a:pPr marL="342900" indent="-342900" algn="ctr" fontAlgn="base">
              <a:lnSpc>
                <a:spcPct val="90000"/>
              </a:lnSpc>
              <a:spcBef>
                <a:spcPct val="20000"/>
              </a:spcBef>
              <a:spcAft>
                <a:spcPts val="600"/>
              </a:spcAft>
              <a:buClr>
                <a:schemeClr val="accent1"/>
              </a:buClr>
              <a:buSzPct val="115000"/>
              <a:buFont typeface="Arial"/>
              <a:buChar char="•"/>
            </a:pPr>
            <a:r>
              <a:rPr lang="en-US" sz="1200" b="0" i="0" dirty="0">
                <a:solidFill>
                  <a:srgbClr val="00B0F0"/>
                </a:solidFill>
                <a:latin typeface="Arial" panose="020B0604020202020204" pitchFamily="34" charset="0"/>
                <a:cs typeface="Arial" panose="020B0604020202020204" pitchFamily="34" charset="0"/>
              </a:rPr>
              <a:t>There was no evidence of any </a:t>
            </a:r>
            <a:r>
              <a:rPr lang="en-US" sz="1200" dirty="0">
                <a:solidFill>
                  <a:srgbClr val="00B0F0"/>
                </a:solidFill>
                <a:latin typeface="Arial" panose="020B0604020202020204" pitchFamily="34" charset="0"/>
                <a:cs typeface="Arial" panose="020B0604020202020204" pitchFamily="34" charset="0"/>
              </a:rPr>
              <a:t>events involving or taking place in the presence of the children since separation;</a:t>
            </a:r>
          </a:p>
          <a:p>
            <a:pPr marL="342900" indent="-342900" algn="ctr" fontAlgn="base">
              <a:lnSpc>
                <a:spcPct val="90000"/>
              </a:lnSpc>
              <a:spcBef>
                <a:spcPct val="20000"/>
              </a:spcBef>
              <a:spcAft>
                <a:spcPts val="600"/>
              </a:spcAft>
              <a:buClr>
                <a:schemeClr val="accent1"/>
              </a:buClr>
              <a:buSzPct val="115000"/>
              <a:buFont typeface="Arial"/>
              <a:buChar char="•"/>
            </a:pPr>
            <a:r>
              <a:rPr lang="en-US" sz="1200" b="0" i="0" dirty="0">
                <a:solidFill>
                  <a:srgbClr val="00B0F0"/>
                </a:solidFill>
                <a:latin typeface="Arial" panose="020B0604020202020204" pitchFamily="34" charset="0"/>
                <a:cs typeface="Arial" panose="020B0604020202020204" pitchFamily="34" charset="0"/>
              </a:rPr>
              <a:t>The partie</a:t>
            </a:r>
            <a:r>
              <a:rPr lang="en-US" sz="1200" dirty="0">
                <a:solidFill>
                  <a:srgbClr val="00B0F0"/>
                </a:solidFill>
                <a:latin typeface="Arial" panose="020B0604020202020204" pitchFamily="34" charset="0"/>
                <a:cs typeface="Arial" panose="020B0604020202020204" pitchFamily="34" charset="0"/>
              </a:rPr>
              <a:t>s’ relationship was improving</a:t>
            </a:r>
          </a:p>
          <a:p>
            <a:pPr algn="ctr" fontAlgn="base">
              <a:lnSpc>
                <a:spcPct val="90000"/>
              </a:lnSpc>
              <a:spcBef>
                <a:spcPct val="20000"/>
              </a:spcBef>
              <a:spcAft>
                <a:spcPts val="600"/>
              </a:spcAft>
              <a:buClr>
                <a:schemeClr val="accent1"/>
              </a:buClr>
              <a:buSzPct val="115000"/>
              <a:buFont typeface="Arial"/>
              <a:buChar char="•"/>
            </a:pPr>
            <a:endParaRPr lang="en-US" sz="1200" b="0" i="0" dirty="0">
              <a:solidFill>
                <a:srgbClr val="00B0F0"/>
              </a:solidFill>
              <a:latin typeface="Arial" panose="020B0604020202020204" pitchFamily="34" charset="0"/>
              <a:cs typeface="Arial" panose="020B0604020202020204" pitchFamily="34" charset="0"/>
            </a:endParaRPr>
          </a:p>
          <a:p>
            <a:pPr algn="ctr" fontAlgn="base">
              <a:lnSpc>
                <a:spcPct val="90000"/>
              </a:lnSpc>
              <a:spcBef>
                <a:spcPct val="20000"/>
              </a:spcBef>
              <a:spcAft>
                <a:spcPts val="600"/>
              </a:spcAft>
              <a:buClr>
                <a:schemeClr val="accent1"/>
              </a:buClr>
              <a:buSzPct val="115000"/>
              <a:buFont typeface="Arial"/>
              <a:buChar char="•"/>
            </a:pPr>
            <a:r>
              <a:rPr lang="en-US" sz="1200" dirty="0">
                <a:solidFill>
                  <a:srgbClr val="00B0F0"/>
                </a:solidFill>
                <a:latin typeface="Arial" panose="020B0604020202020204" pitchFamily="34" charset="0"/>
                <a:cs typeface="Arial" panose="020B0604020202020204" pitchFamily="34" charset="0"/>
              </a:rPr>
              <a:t>It is important to note how different decision makers approach family violence and to note that the view that the violence is not so significant or so on-going to warrant Court intervention is prevalent. I would argue that it is always a risk as to how a judge will interpret the impact of violence and what – if anything a court should do about it.</a:t>
            </a:r>
            <a:endParaRPr lang="en-US" sz="1200" b="0" i="0" dirty="0">
              <a:solidFill>
                <a:srgbClr val="00B0F0"/>
              </a:solidFill>
              <a:latin typeface="Arial" panose="020B0604020202020204" pitchFamily="34" charset="0"/>
              <a:cs typeface="Arial" panose="020B0604020202020204" pitchFamily="34" charset="0"/>
            </a:endParaRPr>
          </a:p>
          <a:p>
            <a:pPr algn="ctr">
              <a:lnSpc>
                <a:spcPct val="90000"/>
              </a:lnSpc>
              <a:spcBef>
                <a:spcPct val="20000"/>
              </a:spcBef>
              <a:spcAft>
                <a:spcPts val="600"/>
              </a:spcAft>
              <a:buClr>
                <a:schemeClr val="accent1"/>
              </a:buClr>
              <a:buSzPct val="115000"/>
              <a:buFont typeface="Arial"/>
              <a:buChar char="•"/>
            </a:pPr>
            <a:endParaRPr lang="en-US" sz="800" dirty="0">
              <a:solidFill>
                <a:schemeClr val="tx1">
                  <a:lumMod val="85000"/>
                  <a:lumOff val="15000"/>
                </a:schemeClr>
              </a:solidFill>
            </a:endParaRPr>
          </a:p>
        </p:txBody>
      </p:sp>
      <p:pic>
        <p:nvPicPr>
          <p:cNvPr id="5" name="Picture 4" descr="A bird on a branch&#10;&#10;Description automatically generated">
            <a:extLst>
              <a:ext uri="{FF2B5EF4-FFF2-40B4-BE49-F238E27FC236}">
                <a16:creationId xmlns:a16="http://schemas.microsoft.com/office/drawing/2014/main" id="{FCF7EDFF-8D90-487A-02B5-4DF7678C2566}"/>
              </a:ext>
            </a:extLst>
          </p:cNvPr>
          <p:cNvPicPr>
            <a:picLocks noChangeAspect="1"/>
          </p:cNvPicPr>
          <p:nvPr/>
        </p:nvPicPr>
        <p:blipFill>
          <a:blip r:embed="rId4"/>
          <a:stretch>
            <a:fillRect/>
          </a:stretch>
        </p:blipFill>
        <p:spPr>
          <a:xfrm>
            <a:off x="6528816" y="1377949"/>
            <a:ext cx="4359318" cy="4102099"/>
          </a:xfrm>
          <a:prstGeom prst="rect">
            <a:avLst/>
          </a:prstGeom>
          <a:ln w="57150" cmpd="thickThin">
            <a:solidFill>
              <a:schemeClr val="tx1">
                <a:lumMod val="50000"/>
                <a:lumOff val="50000"/>
              </a:schemeClr>
            </a:solidFill>
            <a:miter lim="800000"/>
          </a:ln>
        </p:spPr>
      </p:pic>
      <p:sp>
        <p:nvSpPr>
          <p:cNvPr id="2" name="Slide Number Placeholder 1">
            <a:extLst>
              <a:ext uri="{FF2B5EF4-FFF2-40B4-BE49-F238E27FC236}">
                <a16:creationId xmlns:a16="http://schemas.microsoft.com/office/drawing/2014/main" id="{B4D22A5A-0937-8B7A-FE4D-7384ADE59ADE}"/>
              </a:ext>
            </a:extLst>
          </p:cNvPr>
          <p:cNvSpPr>
            <a:spLocks noGrp="1"/>
          </p:cNvSpPr>
          <p:nvPr>
            <p:ph type="sldNum" sz="quarter" idx="12"/>
          </p:nvPr>
        </p:nvSpPr>
        <p:spPr>
          <a:xfrm>
            <a:off x="10353901" y="5969000"/>
            <a:ext cx="542697" cy="279400"/>
          </a:xfrm>
        </p:spPr>
        <p:txBody>
          <a:bodyPr vert="horz" lIns="91440" tIns="45720" rIns="91440" bIns="45720" rtlCol="0" anchor="ctr">
            <a:normAutofit/>
          </a:bodyPr>
          <a:lstStyle/>
          <a:p>
            <a:pPr defTabSz="914400">
              <a:spcAft>
                <a:spcPts val="600"/>
              </a:spcAft>
            </a:pPr>
            <a:fld id="{48F63A3B-78C7-47BE-AE5E-E10140E04643}" type="slidenum">
              <a:rPr lang="en-US" smtClean="0"/>
              <a:pPr defTabSz="914400">
                <a:spcAft>
                  <a:spcPts val="600"/>
                </a:spcAft>
              </a:pPr>
              <a:t>17</a:t>
            </a:fld>
            <a:endParaRPr lang="en-US"/>
          </a:p>
        </p:txBody>
      </p:sp>
    </p:spTree>
    <p:extLst>
      <p:ext uri="{BB962C8B-B14F-4D97-AF65-F5344CB8AC3E}">
        <p14:creationId xmlns:p14="http://schemas.microsoft.com/office/powerpoint/2010/main" val="345347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8164-205D-08BF-41DD-6CF580795BB4}"/>
              </a:ext>
            </a:extLst>
          </p:cNvPr>
          <p:cNvSpPr>
            <a:spLocks noGrp="1"/>
          </p:cNvSpPr>
          <p:nvPr>
            <p:ph type="title"/>
          </p:nvPr>
        </p:nvSpPr>
        <p:spPr>
          <a:xfrm>
            <a:off x="1295402" y="982133"/>
            <a:ext cx="9601196" cy="947252"/>
          </a:xfrm>
        </p:spPr>
        <p:txBody>
          <a:bodyPr>
            <a:normAutofit/>
          </a:bodyPr>
          <a:lstStyle/>
          <a:p>
            <a:r>
              <a:rPr lang="en-CA" i="1" dirty="0"/>
              <a:t>Walshe v Walshe</a:t>
            </a:r>
          </a:p>
        </p:txBody>
      </p:sp>
      <p:sp>
        <p:nvSpPr>
          <p:cNvPr id="3" name="Content Placeholder 2">
            <a:extLst>
              <a:ext uri="{FF2B5EF4-FFF2-40B4-BE49-F238E27FC236}">
                <a16:creationId xmlns:a16="http://schemas.microsoft.com/office/drawing/2014/main" id="{BF164FA4-1B67-E47A-58A9-3516B726E619}"/>
              </a:ext>
            </a:extLst>
          </p:cNvPr>
          <p:cNvSpPr>
            <a:spLocks noGrp="1"/>
          </p:cNvSpPr>
          <p:nvPr>
            <p:ph idx="1"/>
          </p:nvPr>
        </p:nvSpPr>
        <p:spPr>
          <a:xfrm>
            <a:off x="1295402" y="1929385"/>
            <a:ext cx="6256866" cy="3946483"/>
          </a:xfrm>
        </p:spPr>
        <p:txBody>
          <a:bodyPr>
            <a:noAutofit/>
          </a:bodyPr>
          <a:lstStyle/>
          <a:p>
            <a:pPr>
              <a:lnSpc>
                <a:spcPct val="90000"/>
              </a:lnSpc>
            </a:pPr>
            <a:r>
              <a:rPr lang="en-CA" sz="1400" dirty="0">
                <a:latin typeface="Arial" panose="020B0604020202020204" pitchFamily="34" charset="0"/>
                <a:cs typeface="Arial" panose="020B0604020202020204" pitchFamily="34" charset="0"/>
              </a:rPr>
              <a:t>Wife alleged considerable family violence and trial judge agreed however, found:</a:t>
            </a:r>
            <a:endParaRPr lang="en-CA" sz="1400" dirty="0"/>
          </a:p>
          <a:p>
            <a:pPr marL="0" indent="0">
              <a:lnSpc>
                <a:spcPct val="90000"/>
              </a:lnSpc>
              <a:buNone/>
            </a:pPr>
            <a:r>
              <a:rPr lang="en-US" sz="1400" i="1" dirty="0">
                <a:latin typeface="Arial" panose="020B0604020202020204" pitchFamily="34" charset="0"/>
                <a:cs typeface="Arial" panose="020B0604020202020204" pitchFamily="34" charset="0"/>
              </a:rPr>
              <a:t>“</a:t>
            </a:r>
            <a:r>
              <a:rPr lang="en-US" sz="1400" b="0" i="1" dirty="0">
                <a:effectLst/>
                <a:latin typeface="Arial" panose="020B0604020202020204" pitchFamily="34" charset="0"/>
                <a:cs typeface="Arial" panose="020B0604020202020204" pitchFamily="34" charset="0"/>
              </a:rPr>
              <a:t>Although I am satisfied that the </a:t>
            </a:r>
            <a:r>
              <a:rPr lang="en-US" sz="1400" b="0" i="1" dirty="0" err="1">
                <a:effectLst/>
                <a:latin typeface="Arial" panose="020B0604020202020204" pitchFamily="34" charset="0"/>
                <a:cs typeface="Arial" panose="020B0604020202020204" pitchFamily="34" charset="0"/>
              </a:rPr>
              <a:t>behaviour</a:t>
            </a:r>
            <a:r>
              <a:rPr lang="en-US" sz="1400" b="0" i="1" dirty="0">
                <a:effectLst/>
                <a:latin typeface="Arial" panose="020B0604020202020204" pitchFamily="34" charset="0"/>
                <a:cs typeface="Arial" panose="020B0604020202020204" pitchFamily="34" charset="0"/>
              </a:rPr>
              <a:t> described fits the definition of domestic violence, I am not satisfied that it is one way. Both parties show little empathy toward the other. The Respondent does not answer the Petitioner in a timely fashion when she asks about activities. He is often abusive in his communication with her when frustrated. This must change. On the other hand, upon separation, the Petitioner severely restricted the Respondent's time with the children. She claims to have done so in the best interests of the children. The evidence satisfies me that this denial of time with the children was a considerable source of </a:t>
            </a:r>
            <a:r>
              <a:rPr lang="en-US" sz="1400" b="1" i="1" dirty="0">
                <a:effectLst/>
                <a:latin typeface="Arial" panose="020B0604020202020204" pitchFamily="34" charset="0"/>
                <a:cs typeface="Arial" panose="020B0604020202020204" pitchFamily="34" charset="0"/>
              </a:rPr>
              <a:t>frustration for the Respondent</a:t>
            </a:r>
            <a:r>
              <a:rPr lang="en-US" sz="1400" b="0" i="1" dirty="0">
                <a:effectLst/>
                <a:latin typeface="Arial" panose="020B0604020202020204" pitchFamily="34" charset="0"/>
                <a:cs typeface="Arial" panose="020B0604020202020204" pitchFamily="34" charset="0"/>
              </a:rPr>
              <a:t>. The Petitioner showed no understanding of why he would have been frustrated at being denied meaningful time with his children.”</a:t>
            </a:r>
            <a:r>
              <a:rPr lang="en-CA" sz="1400" b="0" i="1" dirty="0">
                <a:effectLst/>
                <a:latin typeface="Arial" panose="020B0604020202020204" pitchFamily="34" charset="0"/>
                <a:cs typeface="Arial" panose="020B0604020202020204" pitchFamily="34" charset="0"/>
              </a:rPr>
              <a:t> </a:t>
            </a:r>
            <a:r>
              <a:rPr lang="en-CA" sz="1400" b="0" i="0" dirty="0">
                <a:effectLst/>
                <a:latin typeface="Arial" panose="020B0604020202020204" pitchFamily="34" charset="0"/>
                <a:cs typeface="Arial" panose="020B0604020202020204" pitchFamily="34" charset="0"/>
              </a:rPr>
              <a:t>(para 22)</a:t>
            </a:r>
          </a:p>
          <a:p>
            <a:pPr marL="0" indent="0">
              <a:lnSpc>
                <a:spcPct val="90000"/>
              </a:lnSpc>
              <a:buNone/>
            </a:pPr>
            <a:r>
              <a:rPr lang="en-CA" sz="1400" dirty="0">
                <a:latin typeface="Arial" panose="020B0604020202020204" pitchFamily="34" charset="0"/>
                <a:cs typeface="Arial" panose="020B0604020202020204" pitchFamily="34" charset="0"/>
              </a:rPr>
              <a:t>The trial judge granted no remedies to the wife to remedy family violence, finding essentially, both were violent to each other and therefore no remedy was necessary.</a:t>
            </a:r>
          </a:p>
          <a:p>
            <a:pPr marL="0" indent="0">
              <a:lnSpc>
                <a:spcPct val="90000"/>
              </a:lnSpc>
              <a:buNone/>
            </a:pPr>
            <a:r>
              <a:rPr lang="en-CA" sz="1400" b="0" i="0" dirty="0">
                <a:effectLst/>
                <a:latin typeface="Arial" panose="020B0604020202020204" pitchFamily="34" charset="0"/>
                <a:cs typeface="Arial" panose="020B0604020202020204" pitchFamily="34" charset="0"/>
              </a:rPr>
              <a:t>This decision pre-dates the </a:t>
            </a:r>
            <a:r>
              <a:rPr lang="en-CA" sz="1400" b="0" i="1" dirty="0">
                <a:effectLst/>
                <a:latin typeface="Arial" panose="020B0604020202020204" pitchFamily="34" charset="0"/>
                <a:cs typeface="Arial" panose="020B0604020202020204" pitchFamily="34" charset="0"/>
              </a:rPr>
              <a:t>SCC </a:t>
            </a:r>
            <a:r>
              <a:rPr lang="en-CA" sz="1400" b="0" dirty="0">
                <a:effectLst/>
                <a:latin typeface="Arial" panose="020B0604020202020204" pitchFamily="34" charset="0"/>
                <a:cs typeface="Arial" panose="020B0604020202020204" pitchFamily="34" charset="0"/>
              </a:rPr>
              <a:t>decision of </a:t>
            </a:r>
            <a:r>
              <a:rPr lang="en-CA" sz="1400" b="0" i="1" dirty="0" err="1">
                <a:effectLst/>
                <a:latin typeface="Arial" panose="020B0604020202020204" pitchFamily="34" charset="0"/>
                <a:cs typeface="Arial" panose="020B0604020202020204" pitchFamily="34" charset="0"/>
              </a:rPr>
              <a:t>Barendregt</a:t>
            </a:r>
            <a:endParaRPr lang="en-US" sz="1400" b="0" i="0" dirty="0">
              <a:effectLst/>
              <a:latin typeface="Arial" panose="020B0604020202020204" pitchFamily="34" charset="0"/>
              <a:cs typeface="Arial" panose="020B0604020202020204" pitchFamily="34" charset="0"/>
            </a:endParaRPr>
          </a:p>
        </p:txBody>
      </p:sp>
      <p:pic>
        <p:nvPicPr>
          <p:cNvPr id="6" name="Picture 5" descr="A bird standing on a branch&#10;&#10;Description automatically generated">
            <a:extLst>
              <a:ext uri="{FF2B5EF4-FFF2-40B4-BE49-F238E27FC236}">
                <a16:creationId xmlns:a16="http://schemas.microsoft.com/office/drawing/2014/main" id="{BCB85B8C-184A-3B14-09CB-4FEDBD000E06}"/>
              </a:ext>
            </a:extLst>
          </p:cNvPr>
          <p:cNvPicPr>
            <a:picLocks noChangeAspect="1"/>
          </p:cNvPicPr>
          <p:nvPr/>
        </p:nvPicPr>
        <p:blipFill>
          <a:blip r:embed="rId3"/>
          <a:stretch>
            <a:fillRect/>
          </a:stretch>
        </p:blipFill>
        <p:spPr>
          <a:xfrm>
            <a:off x="8313834" y="2701180"/>
            <a:ext cx="2282112" cy="2852640"/>
          </a:xfrm>
          <a:prstGeom prst="rect">
            <a:avLst/>
          </a:prstGeom>
          <a:ln w="57150" cmpd="thickThin">
            <a:solidFill>
              <a:schemeClr val="tx1">
                <a:lumMod val="50000"/>
                <a:lumOff val="50000"/>
              </a:schemeClr>
            </a:solidFill>
            <a:miter lim="800000"/>
          </a:ln>
        </p:spPr>
      </p:pic>
      <p:sp>
        <p:nvSpPr>
          <p:cNvPr id="4" name="Slide Number Placeholder 3">
            <a:extLst>
              <a:ext uri="{FF2B5EF4-FFF2-40B4-BE49-F238E27FC236}">
                <a16:creationId xmlns:a16="http://schemas.microsoft.com/office/drawing/2014/main" id="{9B3865AC-A669-A5F7-DB6F-CF6A4553D498}"/>
              </a:ext>
            </a:extLst>
          </p:cNvPr>
          <p:cNvSpPr>
            <a:spLocks noGrp="1"/>
          </p:cNvSpPr>
          <p:nvPr>
            <p:ph type="sldNum" sz="quarter" idx="12"/>
          </p:nvPr>
        </p:nvSpPr>
        <p:spPr>
          <a:xfrm>
            <a:off x="10353901" y="5969000"/>
            <a:ext cx="542697" cy="279400"/>
          </a:xfrm>
        </p:spPr>
        <p:txBody>
          <a:bodyPr>
            <a:normAutofit/>
          </a:bodyPr>
          <a:lstStyle/>
          <a:p>
            <a:pPr>
              <a:spcAft>
                <a:spcPts val="600"/>
              </a:spcAft>
            </a:pPr>
            <a:fld id="{48F63A3B-78C7-47BE-AE5E-E10140E04643}" type="slidenum">
              <a:rPr lang="en-US" smtClean="0"/>
              <a:pPr>
                <a:spcAft>
                  <a:spcPts val="600"/>
                </a:spcAft>
              </a:pPr>
              <a:t>18</a:t>
            </a:fld>
            <a:endParaRPr lang="en-US"/>
          </a:p>
        </p:txBody>
      </p:sp>
    </p:spTree>
    <p:extLst>
      <p:ext uri="{BB962C8B-B14F-4D97-AF65-F5344CB8AC3E}">
        <p14:creationId xmlns:p14="http://schemas.microsoft.com/office/powerpoint/2010/main" val="1116736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4CC6A26-C2A6-6E83-9890-5866438BAE85}"/>
              </a:ext>
            </a:extLst>
          </p:cNvPr>
          <p:cNvSpPr>
            <a:spLocks noGrp="1"/>
          </p:cNvSpPr>
          <p:nvPr>
            <p:ph type="title"/>
          </p:nvPr>
        </p:nvSpPr>
        <p:spPr>
          <a:xfrm>
            <a:off x="7535824" y="982133"/>
            <a:ext cx="3903319" cy="508339"/>
          </a:xfrm>
        </p:spPr>
        <p:txBody>
          <a:bodyPr>
            <a:normAutofit/>
          </a:bodyPr>
          <a:lstStyle/>
          <a:p>
            <a:pPr>
              <a:lnSpc>
                <a:spcPct val="90000"/>
              </a:lnSpc>
            </a:pPr>
            <a:r>
              <a:rPr lang="en-CA" sz="2400" i="1" dirty="0">
                <a:solidFill>
                  <a:schemeClr val="accent2">
                    <a:lumMod val="75000"/>
                  </a:schemeClr>
                </a:solidFill>
                <a:latin typeface="Arial" panose="020B0604020202020204" pitchFamily="34" charset="0"/>
                <a:cs typeface="Arial" panose="020B0604020202020204" pitchFamily="34" charset="0"/>
              </a:rPr>
              <a:t>Hassler v Hassler</a:t>
            </a:r>
          </a:p>
        </p:txBody>
      </p:sp>
      <p:sp>
        <p:nvSpPr>
          <p:cNvPr id="13" name="Rectangle 12">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ird with a long beak&#10;&#10;Description automatically generated">
            <a:extLst>
              <a:ext uri="{FF2B5EF4-FFF2-40B4-BE49-F238E27FC236}">
                <a16:creationId xmlns:a16="http://schemas.microsoft.com/office/drawing/2014/main" id="{54A331FE-48F4-5364-B82E-884E629BE4E8}"/>
              </a:ext>
            </a:extLst>
          </p:cNvPr>
          <p:cNvPicPr>
            <a:picLocks noChangeAspect="1"/>
          </p:cNvPicPr>
          <p:nvPr/>
        </p:nvPicPr>
        <p:blipFill rotWithShape="1">
          <a:blip r:embed="rId4"/>
          <a:srcRect l="17934" r="5116" b="-1"/>
          <a:stretch/>
        </p:blipFill>
        <p:spPr>
          <a:xfrm>
            <a:off x="1412683" y="1410208"/>
            <a:ext cx="5278777" cy="3858780"/>
          </a:xfrm>
          <a:prstGeom prst="rect">
            <a:avLst/>
          </a:prstGeom>
        </p:spPr>
      </p:pic>
      <p:cxnSp>
        <p:nvCxnSpPr>
          <p:cNvPr id="15" name="Straight Connector 14">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45D51B1-9C7B-8F01-08C3-E872F914BDC0}"/>
              </a:ext>
            </a:extLst>
          </p:cNvPr>
          <p:cNvSpPr>
            <a:spLocks noGrp="1"/>
          </p:cNvSpPr>
          <p:nvPr>
            <p:ph idx="1"/>
          </p:nvPr>
        </p:nvSpPr>
        <p:spPr>
          <a:xfrm>
            <a:off x="7191954" y="1410208"/>
            <a:ext cx="4347774" cy="4558792"/>
          </a:xfrm>
        </p:spPr>
        <p:txBody>
          <a:bodyPr>
            <a:noAutofit/>
          </a:bodyPr>
          <a:lstStyle/>
          <a:p>
            <a:pPr>
              <a:lnSpc>
                <a:spcPct val="90000"/>
              </a:lnSpc>
            </a:pPr>
            <a:r>
              <a:rPr lang="en-CA" sz="1200" dirty="0">
                <a:solidFill>
                  <a:schemeClr val="accent2">
                    <a:lumMod val="75000"/>
                  </a:schemeClr>
                </a:solidFill>
                <a:latin typeface="Arial" panose="020B0604020202020204" pitchFamily="34" charset="0"/>
                <a:cs typeface="Arial" panose="020B0604020202020204" pitchFamily="34" charset="0"/>
              </a:rPr>
              <a:t>The same trial judge decides </a:t>
            </a:r>
            <a:r>
              <a:rPr lang="en-CA" sz="1200" i="1" dirty="0">
                <a:solidFill>
                  <a:schemeClr val="accent2">
                    <a:lumMod val="75000"/>
                  </a:schemeClr>
                </a:solidFill>
                <a:latin typeface="Arial" panose="020B0604020202020204" pitchFamily="34" charset="0"/>
                <a:cs typeface="Arial" panose="020B0604020202020204" pitchFamily="34" charset="0"/>
              </a:rPr>
              <a:t>Hassler </a:t>
            </a:r>
            <a:r>
              <a:rPr lang="en-CA" sz="1200" dirty="0">
                <a:solidFill>
                  <a:schemeClr val="accent2">
                    <a:lumMod val="75000"/>
                  </a:schemeClr>
                </a:solidFill>
                <a:latin typeface="Arial" panose="020B0604020202020204" pitchFamily="34" charset="0"/>
                <a:cs typeface="Arial" panose="020B0604020202020204" pitchFamily="34" charset="0"/>
              </a:rPr>
              <a:t>and </a:t>
            </a:r>
            <a:r>
              <a:rPr lang="en-CA" sz="1200" i="1" dirty="0">
                <a:solidFill>
                  <a:schemeClr val="accent2">
                    <a:lumMod val="75000"/>
                  </a:schemeClr>
                </a:solidFill>
                <a:latin typeface="Arial" panose="020B0604020202020204" pitchFamily="34" charset="0"/>
                <a:cs typeface="Arial" panose="020B0604020202020204" pitchFamily="34" charset="0"/>
              </a:rPr>
              <a:t>Walshe </a:t>
            </a:r>
            <a:r>
              <a:rPr lang="en-CA" sz="1200" dirty="0">
                <a:solidFill>
                  <a:schemeClr val="accent2">
                    <a:lumMod val="75000"/>
                  </a:schemeClr>
                </a:solidFill>
                <a:latin typeface="Arial" panose="020B0604020202020204" pitchFamily="34" charset="0"/>
                <a:cs typeface="Arial" panose="020B0604020202020204" pitchFamily="34" charset="0"/>
              </a:rPr>
              <a:t>but has very different findings.</a:t>
            </a:r>
          </a:p>
          <a:p>
            <a:pPr>
              <a:lnSpc>
                <a:spcPct val="90000"/>
              </a:lnSpc>
            </a:pPr>
            <a:r>
              <a:rPr lang="en-CA" sz="1200" dirty="0">
                <a:solidFill>
                  <a:schemeClr val="accent2">
                    <a:lumMod val="75000"/>
                  </a:schemeClr>
                </a:solidFill>
                <a:latin typeface="Arial" panose="020B0604020202020204" pitchFamily="34" charset="0"/>
                <a:cs typeface="Arial" panose="020B0604020202020204" pitchFamily="34" charset="0"/>
              </a:rPr>
              <a:t>Trial judge finds:</a:t>
            </a:r>
          </a:p>
          <a:p>
            <a:pPr marL="514350" indent="-514350">
              <a:lnSpc>
                <a:spcPct val="90000"/>
              </a:lnSpc>
              <a:buFont typeface="+mj-lt"/>
              <a:buAutoNum type="romanLcPeriod"/>
            </a:pPr>
            <a:r>
              <a:rPr lang="en-CA" sz="1200" dirty="0">
                <a:solidFill>
                  <a:schemeClr val="accent2">
                    <a:lumMod val="75000"/>
                  </a:schemeClr>
                </a:solidFill>
                <a:latin typeface="Arial" panose="020B0604020202020204" pitchFamily="34" charset="0"/>
                <a:cs typeface="Arial" panose="020B0604020202020204" pitchFamily="34" charset="0"/>
              </a:rPr>
              <a:t>Mother’s allegations of violence “credible and reliable”</a:t>
            </a:r>
          </a:p>
          <a:p>
            <a:pPr marL="514350" indent="-514350">
              <a:lnSpc>
                <a:spcPct val="90000"/>
              </a:lnSpc>
              <a:buFont typeface="+mj-lt"/>
              <a:buAutoNum type="romanLcPeriod"/>
            </a:pPr>
            <a:r>
              <a:rPr lang="en-CA" sz="1200" dirty="0">
                <a:solidFill>
                  <a:schemeClr val="accent2">
                    <a:lumMod val="75000"/>
                  </a:schemeClr>
                </a:solidFill>
                <a:latin typeface="Arial" panose="020B0604020202020204" pitchFamily="34" charset="0"/>
                <a:cs typeface="Arial" panose="020B0604020202020204" pitchFamily="34" charset="0"/>
              </a:rPr>
              <a:t>Cites </a:t>
            </a:r>
            <a:r>
              <a:rPr lang="en-CA" sz="1200" i="1" dirty="0" err="1">
                <a:solidFill>
                  <a:schemeClr val="accent2">
                    <a:lumMod val="75000"/>
                  </a:schemeClr>
                </a:solidFill>
                <a:latin typeface="Arial" panose="020B0604020202020204" pitchFamily="34" charset="0"/>
                <a:cs typeface="Arial" panose="020B0604020202020204" pitchFamily="34" charset="0"/>
              </a:rPr>
              <a:t>Barendregt</a:t>
            </a:r>
            <a:r>
              <a:rPr lang="en-CA" sz="1200" i="1" dirty="0">
                <a:solidFill>
                  <a:schemeClr val="accent2">
                    <a:lumMod val="75000"/>
                  </a:schemeClr>
                </a:solidFill>
                <a:latin typeface="Arial" panose="020B0604020202020204" pitchFamily="34" charset="0"/>
                <a:cs typeface="Arial" panose="020B0604020202020204" pitchFamily="34" charset="0"/>
              </a:rPr>
              <a:t> </a:t>
            </a:r>
            <a:r>
              <a:rPr lang="en-CA" sz="1200" dirty="0">
                <a:solidFill>
                  <a:schemeClr val="accent2">
                    <a:lumMod val="75000"/>
                  </a:schemeClr>
                </a:solidFill>
                <a:latin typeface="Arial" panose="020B0604020202020204" pitchFamily="34" charset="0"/>
                <a:cs typeface="Arial" panose="020B0604020202020204" pitchFamily="34" charset="0"/>
              </a:rPr>
              <a:t>and notes the Court must consider family violence;</a:t>
            </a:r>
          </a:p>
          <a:p>
            <a:pPr marL="514350" indent="-514350">
              <a:lnSpc>
                <a:spcPct val="90000"/>
              </a:lnSpc>
              <a:buFont typeface="+mj-lt"/>
              <a:buAutoNum type="romanLcPeriod"/>
            </a:pPr>
            <a:r>
              <a:rPr lang="en-CA" sz="1200" dirty="0">
                <a:solidFill>
                  <a:schemeClr val="accent2">
                    <a:lumMod val="75000"/>
                  </a:schemeClr>
                </a:solidFill>
                <a:latin typeface="Arial" panose="020B0604020202020204" pitchFamily="34" charset="0"/>
                <a:cs typeface="Arial" panose="020B0604020202020204" pitchFamily="34" charset="0"/>
              </a:rPr>
              <a:t>Finds the father relies on decision making disputes to “exercise control” over the mother and grants decision making authority</a:t>
            </a:r>
          </a:p>
          <a:p>
            <a:pPr marL="514350" indent="-514350">
              <a:lnSpc>
                <a:spcPct val="90000"/>
              </a:lnSpc>
              <a:buFont typeface="+mj-lt"/>
              <a:buAutoNum type="romanLcPeriod"/>
            </a:pPr>
            <a:r>
              <a:rPr lang="en-CA" sz="1200" dirty="0">
                <a:solidFill>
                  <a:schemeClr val="accent2">
                    <a:lumMod val="75000"/>
                  </a:schemeClr>
                </a:solidFill>
                <a:latin typeface="Arial" panose="020B0604020202020204" pitchFamily="34" charset="0"/>
                <a:cs typeface="Arial" panose="020B0604020202020204" pitchFamily="34" charset="0"/>
              </a:rPr>
              <a:t>Agrees with the expert report and limits father’s parenting time to alternating weekends with no expansion for holiday or other periods</a:t>
            </a:r>
          </a:p>
          <a:p>
            <a:pPr>
              <a:lnSpc>
                <a:spcPct val="90000"/>
              </a:lnSpc>
            </a:pPr>
            <a:r>
              <a:rPr lang="en-CA" sz="1200" dirty="0">
                <a:solidFill>
                  <a:schemeClr val="accent2">
                    <a:lumMod val="75000"/>
                  </a:schemeClr>
                </a:solidFill>
                <a:latin typeface="Arial" panose="020B0604020202020204" pitchFamily="34" charset="0"/>
                <a:cs typeface="Arial" panose="020B0604020202020204" pitchFamily="34" charset="0"/>
              </a:rPr>
              <a:t>Key differences in </a:t>
            </a:r>
            <a:r>
              <a:rPr lang="en-CA" sz="1200" i="1" dirty="0">
                <a:solidFill>
                  <a:schemeClr val="accent2">
                    <a:lumMod val="75000"/>
                  </a:schemeClr>
                </a:solidFill>
                <a:latin typeface="Arial" panose="020B0604020202020204" pitchFamily="34" charset="0"/>
                <a:cs typeface="Arial" panose="020B0604020202020204" pitchFamily="34" charset="0"/>
              </a:rPr>
              <a:t>Hassler </a:t>
            </a:r>
            <a:r>
              <a:rPr lang="en-CA" sz="1200" dirty="0">
                <a:solidFill>
                  <a:schemeClr val="accent2">
                    <a:lumMod val="75000"/>
                  </a:schemeClr>
                </a:solidFill>
                <a:latin typeface="Arial" panose="020B0604020202020204" pitchFamily="34" charset="0"/>
                <a:cs typeface="Arial" panose="020B0604020202020204" pitchFamily="34" charset="0"/>
              </a:rPr>
              <a:t>From Walshe:</a:t>
            </a:r>
          </a:p>
          <a:p>
            <a:pPr marL="514350" indent="-514350">
              <a:lnSpc>
                <a:spcPct val="90000"/>
              </a:lnSpc>
              <a:buFont typeface="+mj-lt"/>
              <a:buAutoNum type="romanLcPeriod"/>
            </a:pPr>
            <a:r>
              <a:rPr lang="en-CA" sz="1200" dirty="0">
                <a:solidFill>
                  <a:schemeClr val="accent2">
                    <a:lumMod val="75000"/>
                  </a:schemeClr>
                </a:solidFill>
                <a:latin typeface="Arial" panose="020B0604020202020204" pitchFamily="34" charset="0"/>
                <a:cs typeface="Arial" panose="020B0604020202020204" pitchFamily="34" charset="0"/>
              </a:rPr>
              <a:t>Voluminous evidence, including pictures of bruises, broken and damaged property, text messages and calendars;</a:t>
            </a:r>
          </a:p>
          <a:p>
            <a:pPr marL="514350" indent="-514350">
              <a:lnSpc>
                <a:spcPct val="90000"/>
              </a:lnSpc>
              <a:buFont typeface="+mj-lt"/>
              <a:buAutoNum type="romanLcPeriod"/>
            </a:pPr>
            <a:r>
              <a:rPr lang="en-CA" sz="1200" dirty="0">
                <a:solidFill>
                  <a:schemeClr val="accent2">
                    <a:lumMod val="75000"/>
                  </a:schemeClr>
                </a:solidFill>
                <a:latin typeface="Arial" panose="020B0604020202020204" pitchFamily="34" charset="0"/>
                <a:cs typeface="Arial" panose="020B0604020202020204" pitchFamily="34" charset="0"/>
              </a:rPr>
              <a:t>Third party evidence from witnesses – Petitioner’s mother;</a:t>
            </a:r>
          </a:p>
          <a:p>
            <a:pPr marL="514350" indent="-514350">
              <a:lnSpc>
                <a:spcPct val="90000"/>
              </a:lnSpc>
              <a:buFont typeface="+mj-lt"/>
              <a:buAutoNum type="romanLcPeriod"/>
            </a:pPr>
            <a:r>
              <a:rPr lang="en-CA" sz="1200" dirty="0">
                <a:solidFill>
                  <a:schemeClr val="accent2">
                    <a:lumMod val="75000"/>
                  </a:schemeClr>
                </a:solidFill>
                <a:latin typeface="Arial" panose="020B0604020202020204" pitchFamily="34" charset="0"/>
                <a:cs typeface="Arial" panose="020B0604020202020204" pitchFamily="34" charset="0"/>
              </a:rPr>
              <a:t>Absence of convincing denials from the Respondent – Respondent feigns memory failure as opposed to denying behaviours</a:t>
            </a:r>
          </a:p>
        </p:txBody>
      </p:sp>
      <p:sp>
        <p:nvSpPr>
          <p:cNvPr id="4" name="Slide Number Placeholder 3">
            <a:extLst>
              <a:ext uri="{FF2B5EF4-FFF2-40B4-BE49-F238E27FC236}">
                <a16:creationId xmlns:a16="http://schemas.microsoft.com/office/drawing/2014/main" id="{48A4184E-06A9-DCC3-3A46-1892509474CD}"/>
              </a:ext>
            </a:extLst>
          </p:cNvPr>
          <p:cNvSpPr>
            <a:spLocks noGrp="1"/>
          </p:cNvSpPr>
          <p:nvPr>
            <p:ph type="sldNum" sz="quarter" idx="12"/>
          </p:nvPr>
        </p:nvSpPr>
        <p:spPr>
          <a:xfrm>
            <a:off x="10353901" y="5969000"/>
            <a:ext cx="542697" cy="279400"/>
          </a:xfrm>
        </p:spPr>
        <p:txBody>
          <a:bodyPr>
            <a:normAutofit/>
          </a:bodyPr>
          <a:lstStyle/>
          <a:p>
            <a:pPr>
              <a:spcAft>
                <a:spcPts val="600"/>
              </a:spcAft>
            </a:pPr>
            <a:fld id="{48F63A3B-78C7-47BE-AE5E-E10140E04643}" type="slidenum">
              <a:rPr lang="en-US" smtClean="0"/>
              <a:pPr>
                <a:spcAft>
                  <a:spcPts val="600"/>
                </a:spcAft>
              </a:pPr>
              <a:t>19</a:t>
            </a:fld>
            <a:endParaRPr lang="en-US"/>
          </a:p>
        </p:txBody>
      </p:sp>
    </p:spTree>
    <p:extLst>
      <p:ext uri="{BB962C8B-B14F-4D97-AF65-F5344CB8AC3E}">
        <p14:creationId xmlns:p14="http://schemas.microsoft.com/office/powerpoint/2010/main" val="290954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79DB811-FC0D-499A-822F-394B3D3BE0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0" name="Straight Connector 29">
            <a:extLst>
              <a:ext uri="{FF2B5EF4-FFF2-40B4-BE49-F238E27FC236}">
                <a16:creationId xmlns:a16="http://schemas.microsoft.com/office/drawing/2014/main" id="{7195FD2E-5530-42DE-9741-9BC30E7207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useBgFill="1">
        <p:nvSpPr>
          <p:cNvPr id="31" name="Rectangle 30">
            <a:extLst>
              <a:ext uri="{FF2B5EF4-FFF2-40B4-BE49-F238E27FC236}">
                <a16:creationId xmlns:a16="http://schemas.microsoft.com/office/drawing/2014/main" id="{8B8286FD-0D8B-4A23-A1DB-E3296C728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45A990F-5655-4935-A76E-35B43EA795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graphicFrame>
        <p:nvGraphicFramePr>
          <p:cNvPr id="6" name="TextBox 3">
            <a:extLst>
              <a:ext uri="{FF2B5EF4-FFF2-40B4-BE49-F238E27FC236}">
                <a16:creationId xmlns:a16="http://schemas.microsoft.com/office/drawing/2014/main" id="{E50AE6E0-B73D-10C8-6AFF-7DDEDD123330}"/>
              </a:ext>
            </a:extLst>
          </p:cNvPr>
          <p:cNvGraphicFramePr/>
          <p:nvPr>
            <p:extLst>
              <p:ext uri="{D42A27DB-BD31-4B8C-83A1-F6EECF244321}">
                <p14:modId xmlns:p14="http://schemas.microsoft.com/office/powerpoint/2010/main" val="2045673197"/>
              </p:ext>
            </p:extLst>
          </p:nvPr>
        </p:nvGraphicFramePr>
        <p:xfrm>
          <a:off x="1396169" y="3872325"/>
          <a:ext cx="9601197" cy="2985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Sun shining over a cereal field">
            <a:extLst>
              <a:ext uri="{FF2B5EF4-FFF2-40B4-BE49-F238E27FC236}">
                <a16:creationId xmlns:a16="http://schemas.microsoft.com/office/drawing/2014/main" id="{D033AFF1-C71B-077C-F596-E127D816D08E}"/>
              </a:ext>
            </a:extLst>
          </p:cNvPr>
          <p:cNvPicPr>
            <a:picLocks noChangeAspect="1"/>
          </p:cNvPicPr>
          <p:nvPr/>
        </p:nvPicPr>
        <p:blipFill rotWithShape="1">
          <a:blip r:embed="rId9"/>
          <a:srcRect t="9743" b="44615"/>
          <a:stretch/>
        </p:blipFill>
        <p:spPr>
          <a:xfrm>
            <a:off x="1702432" y="822047"/>
            <a:ext cx="8988669" cy="2735014"/>
          </a:xfrm>
          <a:prstGeom prst="rect">
            <a:avLst/>
          </a:prstGeom>
        </p:spPr>
      </p:pic>
    </p:spTree>
    <p:extLst>
      <p:ext uri="{BB962C8B-B14F-4D97-AF65-F5344CB8AC3E}">
        <p14:creationId xmlns:p14="http://schemas.microsoft.com/office/powerpoint/2010/main" val="210086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3" name="Straight Connector 12">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ird with a red head&#10;&#10;Description automatically generated">
            <a:extLst>
              <a:ext uri="{FF2B5EF4-FFF2-40B4-BE49-F238E27FC236}">
                <a16:creationId xmlns:a16="http://schemas.microsoft.com/office/drawing/2014/main" id="{16AA1E5D-BC18-6228-89BB-B0F28E958BFE}"/>
              </a:ext>
            </a:extLst>
          </p:cNvPr>
          <p:cNvPicPr>
            <a:picLocks noChangeAspect="1"/>
          </p:cNvPicPr>
          <p:nvPr/>
        </p:nvPicPr>
        <p:blipFill rotWithShape="1">
          <a:blip r:embed="rId4">
            <a:alphaModFix amt="35000"/>
          </a:blip>
          <a:srcRect l="1324" r="5786"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B6210199-C129-11F0-56F2-2D1AED21CB4C}"/>
              </a:ext>
            </a:extLst>
          </p:cNvPr>
          <p:cNvSpPr>
            <a:spLocks noGrp="1"/>
          </p:cNvSpPr>
          <p:nvPr>
            <p:ph type="title"/>
          </p:nvPr>
        </p:nvSpPr>
        <p:spPr>
          <a:xfrm>
            <a:off x="1295402" y="982132"/>
            <a:ext cx="9601196" cy="1303867"/>
          </a:xfrm>
        </p:spPr>
        <p:txBody>
          <a:bodyPr vert="horz" lIns="91440" tIns="45720" rIns="91440" bIns="45720" rtlCol="0" anchor="ctr">
            <a:normAutofit/>
          </a:bodyPr>
          <a:lstStyle/>
          <a:p>
            <a:pPr algn="ctr"/>
            <a:r>
              <a:rPr lang="en-US" sz="4400" dirty="0">
                <a:solidFill>
                  <a:srgbClr val="FFFFFF"/>
                </a:solidFill>
              </a:rPr>
              <a:t>Evidence:</a:t>
            </a:r>
          </a:p>
        </p:txBody>
      </p:sp>
      <p:cxnSp>
        <p:nvCxnSpPr>
          <p:cNvPr id="17" name="Straight Connector 16">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BDDD6BDC-E008-6AB7-55A1-46ED9BCF054F}"/>
              </a:ext>
            </a:extLst>
          </p:cNvPr>
          <p:cNvSpPr>
            <a:spLocks noGrp="1"/>
          </p:cNvSpPr>
          <p:nvPr>
            <p:ph idx="11"/>
          </p:nvPr>
        </p:nvSpPr>
        <p:spPr>
          <a:xfrm>
            <a:off x="1295401" y="2124075"/>
            <a:ext cx="9601196" cy="3751793"/>
          </a:xfrm>
        </p:spPr>
        <p:txBody>
          <a:bodyPr vert="horz" lIns="91440" tIns="45720" rIns="91440" bIns="45720" rtlCol="0" anchor="t">
            <a:normAutofit lnSpcReduction="10000"/>
          </a:bodyPr>
          <a:lstStyle/>
          <a:p>
            <a:pPr marL="457200" indent="-457200">
              <a:lnSpc>
                <a:spcPct val="90000"/>
              </a:lnSpc>
              <a:spcBef>
                <a:spcPct val="20000"/>
              </a:spcBef>
              <a:buFont typeface="Arial"/>
              <a:buChar char="•"/>
            </a:pPr>
            <a:r>
              <a:rPr lang="en-US" sz="1400" dirty="0">
                <a:solidFill>
                  <a:srgbClr val="FFFFFF"/>
                </a:solidFill>
                <a:latin typeface="Arial" panose="020B0604020202020204" pitchFamily="34" charset="0"/>
                <a:cs typeface="Arial" panose="020B0604020202020204" pitchFamily="34" charset="0"/>
              </a:rPr>
              <a:t>Hearsay is usually inadmissible</a:t>
            </a:r>
          </a:p>
          <a:p>
            <a:pPr marL="457200" indent="-457200">
              <a:lnSpc>
                <a:spcPct val="90000"/>
              </a:lnSpc>
              <a:spcBef>
                <a:spcPct val="20000"/>
              </a:spcBef>
              <a:buFont typeface="Arial"/>
              <a:buChar char="•"/>
            </a:pPr>
            <a:r>
              <a:rPr lang="en-US" sz="1400" dirty="0">
                <a:solidFill>
                  <a:srgbClr val="FFFFFF"/>
                </a:solidFill>
                <a:latin typeface="Arial" panose="020B0604020202020204" pitchFamily="34" charset="0"/>
                <a:cs typeface="Arial" panose="020B0604020202020204" pitchFamily="34" charset="0"/>
              </a:rPr>
              <a:t>What children tell a parent occurs while at the other parent’s home is not going to be considered by a trial judge, unless verified by some third party (</a:t>
            </a:r>
            <a:r>
              <a:rPr lang="en-US" sz="1400" dirty="0" err="1">
                <a:solidFill>
                  <a:srgbClr val="FFFFFF"/>
                </a:solidFill>
                <a:latin typeface="Arial" panose="020B0604020202020204" pitchFamily="34" charset="0"/>
                <a:cs typeface="Arial" panose="020B0604020202020204" pitchFamily="34" charset="0"/>
              </a:rPr>
              <a:t>i.e</a:t>
            </a:r>
            <a:r>
              <a:rPr lang="en-US" sz="1400" dirty="0">
                <a:solidFill>
                  <a:srgbClr val="FFFFFF"/>
                </a:solidFill>
                <a:latin typeface="Arial" panose="020B0604020202020204" pitchFamily="34" charset="0"/>
                <a:cs typeface="Arial" panose="020B0604020202020204" pitchFamily="34" charset="0"/>
              </a:rPr>
              <a:t> in </a:t>
            </a:r>
            <a:r>
              <a:rPr lang="en-US" sz="1400" i="1" dirty="0">
                <a:solidFill>
                  <a:srgbClr val="FFFFFF"/>
                </a:solidFill>
                <a:latin typeface="Arial" panose="020B0604020202020204" pitchFamily="34" charset="0"/>
                <a:cs typeface="Arial" panose="020B0604020202020204" pitchFamily="34" charset="0"/>
              </a:rPr>
              <a:t>Hassler </a:t>
            </a:r>
            <a:r>
              <a:rPr lang="en-US" sz="1400" dirty="0">
                <a:solidFill>
                  <a:srgbClr val="FFFFFF"/>
                </a:solidFill>
                <a:latin typeface="Arial" panose="020B0604020202020204" pitchFamily="34" charset="0"/>
                <a:cs typeface="Arial" panose="020B0604020202020204" pitchFamily="34" charset="0"/>
              </a:rPr>
              <a:t>trial judge relied on discussions with the children and a counselor)</a:t>
            </a:r>
          </a:p>
          <a:p>
            <a:pPr marL="457200" indent="-457200">
              <a:lnSpc>
                <a:spcPct val="90000"/>
              </a:lnSpc>
              <a:spcBef>
                <a:spcPct val="20000"/>
              </a:spcBef>
              <a:buFont typeface="Arial"/>
              <a:buChar char="•"/>
            </a:pPr>
            <a:r>
              <a:rPr lang="en-US" sz="1400" dirty="0">
                <a:solidFill>
                  <a:srgbClr val="FFFFFF"/>
                </a:solidFill>
                <a:latin typeface="Arial" panose="020B0604020202020204" pitchFamily="34" charset="0"/>
                <a:cs typeface="Arial" panose="020B0604020202020204" pitchFamily="34" charset="0"/>
              </a:rPr>
              <a:t>Objective evidence is best – consider third party witnesses with little involvement in the case or family members who witness events</a:t>
            </a:r>
          </a:p>
          <a:p>
            <a:pPr marL="457200" indent="-457200">
              <a:lnSpc>
                <a:spcPct val="90000"/>
              </a:lnSpc>
              <a:spcBef>
                <a:spcPct val="20000"/>
              </a:spcBef>
              <a:buFont typeface="Arial"/>
              <a:buChar char="•"/>
            </a:pPr>
            <a:r>
              <a:rPr lang="en-US" sz="1400" dirty="0">
                <a:solidFill>
                  <a:srgbClr val="FFFFFF"/>
                </a:solidFill>
                <a:latin typeface="Arial" panose="020B0604020202020204" pitchFamily="34" charset="0"/>
                <a:cs typeface="Arial" panose="020B0604020202020204" pitchFamily="34" charset="0"/>
              </a:rPr>
              <a:t>Documentary evidence is even better – pictures of damage or bruises, text messages of demeaning or name calling </a:t>
            </a:r>
            <a:r>
              <a:rPr lang="en-US" sz="1400" dirty="0" err="1">
                <a:solidFill>
                  <a:srgbClr val="FFFFFF"/>
                </a:solidFill>
                <a:latin typeface="Arial" panose="020B0604020202020204" pitchFamily="34" charset="0"/>
                <a:cs typeface="Arial" panose="020B0604020202020204" pitchFamily="34" charset="0"/>
              </a:rPr>
              <a:t>etc</a:t>
            </a:r>
            <a:r>
              <a:rPr lang="en-US" sz="1400" dirty="0">
                <a:solidFill>
                  <a:srgbClr val="FFFFFF"/>
                </a:solidFill>
                <a:latin typeface="Arial" panose="020B0604020202020204" pitchFamily="34" charset="0"/>
                <a:cs typeface="Arial" panose="020B0604020202020204" pitchFamily="34" charset="0"/>
              </a:rPr>
              <a:t>, are all relevant and probative</a:t>
            </a:r>
          </a:p>
          <a:p>
            <a:pPr marL="457200" indent="-457200">
              <a:lnSpc>
                <a:spcPct val="90000"/>
              </a:lnSpc>
              <a:spcBef>
                <a:spcPct val="20000"/>
              </a:spcBef>
              <a:buFont typeface="Arial"/>
              <a:buChar char="•"/>
            </a:pPr>
            <a:r>
              <a:rPr lang="en-US" sz="1400" dirty="0">
                <a:solidFill>
                  <a:srgbClr val="FFFFFF"/>
                </a:solidFill>
                <a:latin typeface="Arial" panose="020B0604020202020204" pitchFamily="34" charset="0"/>
                <a:cs typeface="Arial" panose="020B0604020202020204" pitchFamily="34" charset="0"/>
              </a:rPr>
              <a:t>A witness’ testimony is evidence – even when no documentary evidence or third-party evidence is possible, the witness’ direct experience is relevant and probative. Where possible include as much detail as possible, dates, times, specific facts</a:t>
            </a:r>
          </a:p>
          <a:p>
            <a:pPr marL="457200" indent="-457200">
              <a:lnSpc>
                <a:spcPct val="90000"/>
              </a:lnSpc>
              <a:spcBef>
                <a:spcPct val="20000"/>
              </a:spcBef>
              <a:buFont typeface="Arial"/>
              <a:buChar char="•"/>
            </a:pPr>
            <a:r>
              <a:rPr lang="en-US" sz="1400" dirty="0">
                <a:solidFill>
                  <a:srgbClr val="FFFFFF"/>
                </a:solidFill>
                <a:latin typeface="Arial" panose="020B0604020202020204" pitchFamily="34" charset="0"/>
                <a:cs typeface="Arial" panose="020B0604020202020204" pitchFamily="34" charset="0"/>
              </a:rPr>
              <a:t>Be prepared for the </a:t>
            </a:r>
            <a:r>
              <a:rPr lang="en-US" sz="1400" dirty="0" err="1">
                <a:solidFill>
                  <a:srgbClr val="FFFFFF"/>
                </a:solidFill>
                <a:latin typeface="Arial" panose="020B0604020202020204" pitchFamily="34" charset="0"/>
                <a:cs typeface="Arial" panose="020B0604020202020204" pitchFamily="34" charset="0"/>
              </a:rPr>
              <a:t>defence</a:t>
            </a:r>
            <a:r>
              <a:rPr lang="en-US" sz="1400" dirty="0">
                <a:solidFill>
                  <a:srgbClr val="FFFFFF"/>
                </a:solidFill>
                <a:latin typeface="Arial" panose="020B0604020202020204" pitchFamily="34" charset="0"/>
                <a:cs typeface="Arial" panose="020B0604020202020204" pitchFamily="34" charset="0"/>
              </a:rPr>
              <a:t> of the victim made me do it (</a:t>
            </a:r>
            <a:r>
              <a:rPr lang="en-US" sz="1400" dirty="0" err="1">
                <a:solidFill>
                  <a:srgbClr val="FFFFFF"/>
                </a:solidFill>
                <a:latin typeface="Arial" panose="020B0604020202020204" pitchFamily="34" charset="0"/>
                <a:cs typeface="Arial" panose="020B0604020202020204" pitchFamily="34" charset="0"/>
              </a:rPr>
              <a:t>i.e</a:t>
            </a:r>
            <a:r>
              <a:rPr lang="en-US" sz="1400" dirty="0">
                <a:solidFill>
                  <a:srgbClr val="FFFFFF"/>
                </a:solidFill>
                <a:latin typeface="Arial" panose="020B0604020202020204" pitchFamily="34" charset="0"/>
                <a:cs typeface="Arial" panose="020B0604020202020204" pitchFamily="34" charset="0"/>
              </a:rPr>
              <a:t> I only act out when my ex-partner does something that makes me angry)</a:t>
            </a:r>
          </a:p>
          <a:p>
            <a:pPr marL="457200" indent="-457200">
              <a:lnSpc>
                <a:spcPct val="90000"/>
              </a:lnSpc>
              <a:spcBef>
                <a:spcPct val="20000"/>
              </a:spcBef>
              <a:buFont typeface="Arial"/>
              <a:buChar char="•"/>
            </a:pPr>
            <a:r>
              <a:rPr lang="en-US" sz="1400" dirty="0">
                <a:solidFill>
                  <a:srgbClr val="FFFFFF"/>
                </a:solidFill>
                <a:latin typeface="Arial" panose="020B0604020202020204" pitchFamily="34" charset="0"/>
                <a:cs typeface="Arial" panose="020B0604020202020204" pitchFamily="34" charset="0"/>
              </a:rPr>
              <a:t>Make sure you connect any relief you are seeking to the allegations of violence</a:t>
            </a:r>
          </a:p>
          <a:p>
            <a:pPr marL="457200" indent="-457200">
              <a:lnSpc>
                <a:spcPct val="90000"/>
              </a:lnSpc>
              <a:spcBef>
                <a:spcPct val="20000"/>
              </a:spcBef>
              <a:buFont typeface="Arial"/>
              <a:buChar char="•"/>
            </a:pPr>
            <a:r>
              <a:rPr lang="en-US" sz="1400" dirty="0">
                <a:solidFill>
                  <a:srgbClr val="FFFFFF"/>
                </a:solidFill>
                <a:latin typeface="Arial" panose="020B0604020202020204" pitchFamily="34" charset="0"/>
                <a:cs typeface="Arial" panose="020B0604020202020204" pitchFamily="34" charset="0"/>
              </a:rPr>
              <a:t>Consider direct evidence by Affidavit</a:t>
            </a:r>
          </a:p>
          <a:p>
            <a:pPr>
              <a:lnSpc>
                <a:spcPct val="90000"/>
              </a:lnSpc>
              <a:spcBef>
                <a:spcPct val="20000"/>
              </a:spcBef>
              <a:buFont typeface="Arial"/>
              <a:buChar char="•"/>
            </a:pPr>
            <a:endParaRPr lang="en-US" sz="1300" dirty="0">
              <a:solidFill>
                <a:srgbClr val="FFFFFF"/>
              </a:solidFill>
            </a:endParaRPr>
          </a:p>
          <a:p>
            <a:pPr>
              <a:lnSpc>
                <a:spcPct val="90000"/>
              </a:lnSpc>
              <a:spcBef>
                <a:spcPct val="20000"/>
              </a:spcBef>
              <a:buFont typeface="Arial"/>
              <a:buChar char="•"/>
            </a:pPr>
            <a:endParaRPr lang="en-US" sz="1300" dirty="0">
              <a:solidFill>
                <a:srgbClr val="FFFFFF"/>
              </a:solidFill>
            </a:endParaRPr>
          </a:p>
        </p:txBody>
      </p:sp>
      <p:sp>
        <p:nvSpPr>
          <p:cNvPr id="3" name="Slide Number Placeholder 2">
            <a:extLst>
              <a:ext uri="{FF2B5EF4-FFF2-40B4-BE49-F238E27FC236}">
                <a16:creationId xmlns:a16="http://schemas.microsoft.com/office/drawing/2014/main" id="{370AEC4F-E711-8552-9C34-82C1514A1E37}"/>
              </a:ext>
            </a:extLst>
          </p:cNvPr>
          <p:cNvSpPr>
            <a:spLocks noGrp="1"/>
          </p:cNvSpPr>
          <p:nvPr>
            <p:ph type="sldNum" sz="quarter" idx="10"/>
          </p:nvPr>
        </p:nvSpPr>
        <p:spPr>
          <a:xfrm>
            <a:off x="10353901" y="5969000"/>
            <a:ext cx="542697" cy="279400"/>
          </a:xfrm>
        </p:spPr>
        <p:txBody>
          <a:bodyPr vert="horz" lIns="91440" tIns="45720" rIns="91440" bIns="45720" rtlCol="0" anchor="ctr">
            <a:normAutofit/>
          </a:bodyPr>
          <a:lstStyle/>
          <a:p>
            <a:pPr defTabSz="914400">
              <a:spcAft>
                <a:spcPts val="600"/>
              </a:spcAft>
            </a:pPr>
            <a:fld id="{48F63A3B-78C7-47BE-AE5E-E10140E04643}" type="slidenum">
              <a:rPr lang="en-US" sz="1000">
                <a:solidFill>
                  <a:srgbClr val="FFFFFF"/>
                </a:solidFill>
                <a:latin typeface="+mn-lt"/>
              </a:rPr>
              <a:pPr defTabSz="914400">
                <a:spcAft>
                  <a:spcPts val="600"/>
                </a:spcAft>
              </a:pPr>
              <a:t>20</a:t>
            </a:fld>
            <a:endParaRPr lang="en-US" sz="1000">
              <a:solidFill>
                <a:srgbClr val="FFFFFF"/>
              </a:solidFill>
              <a:latin typeface="+mn-lt"/>
            </a:endParaRPr>
          </a:p>
        </p:txBody>
      </p:sp>
    </p:spTree>
    <p:extLst>
      <p:ext uri="{BB962C8B-B14F-4D97-AF65-F5344CB8AC3E}">
        <p14:creationId xmlns:p14="http://schemas.microsoft.com/office/powerpoint/2010/main" val="113171805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2" name="Straight Connector 31">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EC451D95-F442-41F5-B7F3-ADFF8BF522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1786"/>
            <a:ext cx="12188825" cy="6856214"/>
          </a:xfrm>
          <a:prstGeom prst="rect">
            <a:avLst/>
          </a:prstGeom>
        </p:spPr>
      </p:pic>
      <p:sp>
        <p:nvSpPr>
          <p:cNvPr id="2" name="Title 1">
            <a:extLst>
              <a:ext uri="{FF2B5EF4-FFF2-40B4-BE49-F238E27FC236}">
                <a16:creationId xmlns:a16="http://schemas.microsoft.com/office/drawing/2014/main" id="{B28A34A6-22BC-27A4-2C79-EE98A4943B14}"/>
              </a:ext>
            </a:extLst>
          </p:cNvPr>
          <p:cNvSpPr>
            <a:spLocks noGrp="1"/>
          </p:cNvSpPr>
          <p:nvPr>
            <p:ph type="title"/>
          </p:nvPr>
        </p:nvSpPr>
        <p:spPr>
          <a:xfrm>
            <a:off x="1295402" y="982132"/>
            <a:ext cx="3660056" cy="1325373"/>
          </a:xfrm>
        </p:spPr>
        <p:txBody>
          <a:bodyPr vert="horz" lIns="91440" tIns="45720" rIns="91440" bIns="45720" rtlCol="0" anchor="b">
            <a:normAutofit/>
          </a:bodyPr>
          <a:lstStyle/>
          <a:p>
            <a:pPr algn="ctr"/>
            <a:r>
              <a:rPr lang="en-US" sz="2400" dirty="0">
                <a:solidFill>
                  <a:srgbClr val="92D050"/>
                </a:solidFill>
              </a:rPr>
              <a:t>Credibility</a:t>
            </a:r>
          </a:p>
        </p:txBody>
      </p:sp>
      <p:cxnSp>
        <p:nvCxnSpPr>
          <p:cNvPr id="34" name="Straight Connector 33">
            <a:extLst>
              <a:ext uri="{FF2B5EF4-FFF2-40B4-BE49-F238E27FC236}">
                <a16:creationId xmlns:a16="http://schemas.microsoft.com/office/drawing/2014/main" id="{3393F3B5-23C9-4DE1-BF93-BBDEE17705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Content Placeholder 4">
            <a:extLst>
              <a:ext uri="{FF2B5EF4-FFF2-40B4-BE49-F238E27FC236}">
                <a16:creationId xmlns:a16="http://schemas.microsoft.com/office/drawing/2014/main" id="{AEF9954A-E263-8A7E-58B1-4D03F7D1BD9B}"/>
              </a:ext>
            </a:extLst>
          </p:cNvPr>
          <p:cNvSpPr>
            <a:spLocks noGrp="1"/>
          </p:cNvSpPr>
          <p:nvPr>
            <p:ph sz="half" idx="2"/>
          </p:nvPr>
        </p:nvSpPr>
        <p:spPr>
          <a:xfrm>
            <a:off x="1303866" y="2482090"/>
            <a:ext cx="3660057" cy="3382094"/>
          </a:xfrm>
        </p:spPr>
        <p:txBody>
          <a:bodyPr vert="horz" lIns="91440" tIns="45720" rIns="91440" bIns="45720" rtlCol="0" anchor="t">
            <a:normAutofit/>
          </a:bodyPr>
          <a:lstStyle/>
          <a:p>
            <a:pPr algn="ctr">
              <a:spcBef>
                <a:spcPct val="20000"/>
              </a:spcBef>
              <a:buFont typeface="Arial"/>
              <a:buChar char="•"/>
            </a:pPr>
            <a:r>
              <a:rPr lang="en-US" sz="1600" dirty="0"/>
              <a:t>- </a:t>
            </a:r>
            <a:r>
              <a:rPr lang="en-US" sz="1600" dirty="0">
                <a:solidFill>
                  <a:srgbClr val="92D050"/>
                </a:solidFill>
              </a:rPr>
              <a:t>Where possible bolster allegations with documentation, third party witnesses </a:t>
            </a:r>
            <a:r>
              <a:rPr lang="en-US" sz="1600" dirty="0" err="1">
                <a:solidFill>
                  <a:srgbClr val="92D050"/>
                </a:solidFill>
              </a:rPr>
              <a:t>etc</a:t>
            </a:r>
            <a:r>
              <a:rPr lang="en-US" sz="1600" dirty="0">
                <a:solidFill>
                  <a:srgbClr val="92D050"/>
                </a:solidFill>
              </a:rPr>
              <a:t>;</a:t>
            </a:r>
          </a:p>
          <a:p>
            <a:pPr algn="ctr">
              <a:spcBef>
                <a:spcPct val="20000"/>
              </a:spcBef>
              <a:buFont typeface="Arial"/>
              <a:buChar char="•"/>
            </a:pPr>
            <a:r>
              <a:rPr lang="en-US" sz="1600" dirty="0">
                <a:solidFill>
                  <a:srgbClr val="92D050"/>
                </a:solidFill>
              </a:rPr>
              <a:t>- do not become argumentative with a lawyer cross examining</a:t>
            </a:r>
          </a:p>
          <a:p>
            <a:pPr algn="ctr">
              <a:spcBef>
                <a:spcPct val="20000"/>
              </a:spcBef>
              <a:buFont typeface="Arial"/>
              <a:buChar char="•"/>
            </a:pPr>
            <a:r>
              <a:rPr lang="en-US" sz="1600" dirty="0">
                <a:solidFill>
                  <a:srgbClr val="92D050"/>
                </a:solidFill>
              </a:rPr>
              <a:t>- be consistent in your evidence</a:t>
            </a:r>
          </a:p>
          <a:p>
            <a:pPr algn="ctr">
              <a:spcBef>
                <a:spcPct val="20000"/>
              </a:spcBef>
              <a:buFont typeface="Arial"/>
              <a:buChar char="•"/>
            </a:pPr>
            <a:endParaRPr lang="en-US" sz="1600" dirty="0"/>
          </a:p>
        </p:txBody>
      </p:sp>
      <p:pic>
        <p:nvPicPr>
          <p:cNvPr id="5" name="Picture 4" descr="A bird sitting on a branch&#10;&#10;Description automatically generated">
            <a:extLst>
              <a:ext uri="{FF2B5EF4-FFF2-40B4-BE49-F238E27FC236}">
                <a16:creationId xmlns:a16="http://schemas.microsoft.com/office/drawing/2014/main" id="{E52D8771-C1D2-28C9-BABA-61894A15EFBD}"/>
              </a:ext>
            </a:extLst>
          </p:cNvPr>
          <p:cNvPicPr>
            <a:picLocks noChangeAspect="1"/>
          </p:cNvPicPr>
          <p:nvPr/>
        </p:nvPicPr>
        <p:blipFill rotWithShape="1">
          <a:blip r:embed="rId5"/>
          <a:srcRect t="19151" b="16875"/>
          <a:stretch/>
        </p:blipFill>
        <p:spPr>
          <a:xfrm>
            <a:off x="5418668" y="982131"/>
            <a:ext cx="5469466" cy="4893735"/>
          </a:xfrm>
          <a:prstGeom prst="rect">
            <a:avLst/>
          </a:prstGeom>
          <a:ln w="57150" cmpd="thickThin">
            <a:solidFill>
              <a:schemeClr val="tx1">
                <a:lumMod val="50000"/>
                <a:lumOff val="50000"/>
              </a:schemeClr>
            </a:solidFill>
            <a:miter lim="800000"/>
          </a:ln>
        </p:spPr>
      </p:pic>
      <p:sp>
        <p:nvSpPr>
          <p:cNvPr id="3" name="Slide Number Placeholder 2">
            <a:extLst>
              <a:ext uri="{FF2B5EF4-FFF2-40B4-BE49-F238E27FC236}">
                <a16:creationId xmlns:a16="http://schemas.microsoft.com/office/drawing/2014/main" id="{7267C004-8B72-C872-98FB-00A2A584D055}"/>
              </a:ext>
            </a:extLst>
          </p:cNvPr>
          <p:cNvSpPr>
            <a:spLocks noGrp="1"/>
          </p:cNvSpPr>
          <p:nvPr>
            <p:ph type="sldNum" sz="quarter" idx="10"/>
          </p:nvPr>
        </p:nvSpPr>
        <p:spPr>
          <a:xfrm>
            <a:off x="10353901" y="5969000"/>
            <a:ext cx="542697" cy="279400"/>
          </a:xfrm>
        </p:spPr>
        <p:txBody>
          <a:bodyPr vert="horz" lIns="91440" tIns="45720" rIns="91440" bIns="45720" rtlCol="0" anchor="ctr">
            <a:normAutofit/>
          </a:bodyPr>
          <a:lstStyle/>
          <a:p>
            <a:pPr defTabSz="914400">
              <a:spcAft>
                <a:spcPts val="600"/>
              </a:spcAft>
            </a:pPr>
            <a:fld id="{48F63A3B-78C7-47BE-AE5E-E10140E04643}" type="slidenum">
              <a:rPr lang="en-US" sz="1000" smtClean="0">
                <a:latin typeface="+mn-lt"/>
              </a:rPr>
              <a:pPr defTabSz="914400">
                <a:spcAft>
                  <a:spcPts val="600"/>
                </a:spcAft>
              </a:pPr>
              <a:t>21</a:t>
            </a:fld>
            <a:endParaRPr lang="en-US" sz="1000">
              <a:latin typeface="+mn-lt"/>
            </a:endParaRPr>
          </a:p>
        </p:txBody>
      </p:sp>
    </p:spTree>
    <p:extLst>
      <p:ext uri="{BB962C8B-B14F-4D97-AF65-F5344CB8AC3E}">
        <p14:creationId xmlns:p14="http://schemas.microsoft.com/office/powerpoint/2010/main" val="2468595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BC64-2D3D-66C0-78FC-EEB2B1CC87C1}"/>
              </a:ext>
            </a:extLst>
          </p:cNvPr>
          <p:cNvSpPr>
            <a:spLocks noGrp="1"/>
          </p:cNvSpPr>
          <p:nvPr>
            <p:ph type="title"/>
          </p:nvPr>
        </p:nvSpPr>
        <p:spPr/>
        <p:txBody>
          <a:bodyPr/>
          <a:lstStyle/>
          <a:p>
            <a:r>
              <a:rPr lang="en-CA" dirty="0"/>
              <a:t>Financial Implications of Family Violence</a:t>
            </a:r>
          </a:p>
        </p:txBody>
      </p:sp>
      <p:sp>
        <p:nvSpPr>
          <p:cNvPr id="3" name="Slide Number Placeholder 2">
            <a:extLst>
              <a:ext uri="{FF2B5EF4-FFF2-40B4-BE49-F238E27FC236}">
                <a16:creationId xmlns:a16="http://schemas.microsoft.com/office/drawing/2014/main" id="{66E92E3B-7CB3-0EFC-641A-4097C1DC4D11}"/>
              </a:ext>
            </a:extLst>
          </p:cNvPr>
          <p:cNvSpPr>
            <a:spLocks noGrp="1"/>
          </p:cNvSpPr>
          <p:nvPr>
            <p:ph type="sldNum" sz="quarter" idx="10"/>
          </p:nvPr>
        </p:nvSpPr>
        <p:spPr/>
        <p:txBody>
          <a:bodyPr/>
          <a:lstStyle/>
          <a:p>
            <a:fld id="{48F63A3B-78C7-47BE-AE5E-E10140E04643}" type="slidenum">
              <a:rPr lang="en-US" smtClean="0"/>
              <a:pPr/>
              <a:t>22</a:t>
            </a:fld>
            <a:endParaRPr lang="en-US" dirty="0"/>
          </a:p>
        </p:txBody>
      </p:sp>
      <p:sp>
        <p:nvSpPr>
          <p:cNvPr id="4" name="Content Placeholder 3">
            <a:extLst>
              <a:ext uri="{FF2B5EF4-FFF2-40B4-BE49-F238E27FC236}">
                <a16:creationId xmlns:a16="http://schemas.microsoft.com/office/drawing/2014/main" id="{27B0821D-F499-AD62-A2B7-7314364E15CC}"/>
              </a:ext>
            </a:extLst>
          </p:cNvPr>
          <p:cNvSpPr>
            <a:spLocks noGrp="1"/>
          </p:cNvSpPr>
          <p:nvPr>
            <p:ph sz="half" idx="2"/>
          </p:nvPr>
        </p:nvSpPr>
        <p:spPr/>
        <p:txBody>
          <a:bodyPr>
            <a:normAutofit/>
          </a:bodyPr>
          <a:lstStyle/>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Refusal to provide any or adequate child support;</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Refusal to provide financial disclosure including income tax returns;</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Refusal to participate and pay for child related costs;</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Withholding payments as means of coercion and control</a:t>
            </a:r>
          </a:p>
        </p:txBody>
      </p:sp>
      <p:sp>
        <p:nvSpPr>
          <p:cNvPr id="5" name="Content Placeholder 4">
            <a:extLst>
              <a:ext uri="{FF2B5EF4-FFF2-40B4-BE49-F238E27FC236}">
                <a16:creationId xmlns:a16="http://schemas.microsoft.com/office/drawing/2014/main" id="{7CD1F051-64F0-B21D-2900-4B3D71582766}"/>
              </a:ext>
            </a:extLst>
          </p:cNvPr>
          <p:cNvSpPr>
            <a:spLocks noGrp="1"/>
          </p:cNvSpPr>
          <p:nvPr>
            <p:ph sz="quarter" idx="4"/>
          </p:nvPr>
        </p:nvSpPr>
        <p:spPr/>
        <p:txBody>
          <a:bodyPr/>
          <a:lstStyle/>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Withholding property</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Withdrawing money from joint family accounts</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Hiding assets</a:t>
            </a:r>
          </a:p>
          <a:p>
            <a:endParaRPr lang="en-CA" dirty="0"/>
          </a:p>
        </p:txBody>
      </p:sp>
    </p:spTree>
    <p:extLst>
      <p:ext uri="{BB962C8B-B14F-4D97-AF65-F5344CB8AC3E}">
        <p14:creationId xmlns:p14="http://schemas.microsoft.com/office/powerpoint/2010/main" val="1875559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9" name="Straight Connector 18">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8D62608-F5E4-7EC0-5EF0-4F988DDDEC5B}"/>
              </a:ext>
            </a:extLst>
          </p:cNvPr>
          <p:cNvSpPr>
            <a:spLocks noGrp="1"/>
          </p:cNvSpPr>
          <p:nvPr>
            <p:ph type="title"/>
          </p:nvPr>
        </p:nvSpPr>
        <p:spPr>
          <a:xfrm>
            <a:off x="1295402" y="982132"/>
            <a:ext cx="9601196" cy="1303867"/>
          </a:xfrm>
        </p:spPr>
        <p:txBody>
          <a:bodyPr vert="horz" lIns="91440" tIns="45720" rIns="91440" bIns="45720" rtlCol="0" anchor="ctr">
            <a:normAutofit/>
          </a:bodyPr>
          <a:lstStyle/>
          <a:p>
            <a:pPr algn="ctr"/>
            <a:r>
              <a:rPr lang="en-US" dirty="0">
                <a:solidFill>
                  <a:srgbClr val="FFC000"/>
                </a:solidFill>
                <a:latin typeface="Arial" panose="020B0604020202020204" pitchFamily="34" charset="0"/>
                <a:cs typeface="Arial" panose="020B0604020202020204" pitchFamily="34" charset="0"/>
              </a:rPr>
              <a:t>Final Comments &amp; takeaways</a:t>
            </a:r>
          </a:p>
        </p:txBody>
      </p:sp>
      <p:sp>
        <p:nvSpPr>
          <p:cNvPr id="12" name="Content Placeholder 3">
            <a:extLst>
              <a:ext uri="{FF2B5EF4-FFF2-40B4-BE49-F238E27FC236}">
                <a16:creationId xmlns:a16="http://schemas.microsoft.com/office/drawing/2014/main" id="{288BD9B8-D6A6-D55A-830D-4D3CC2DC3933}"/>
              </a:ext>
            </a:extLst>
          </p:cNvPr>
          <p:cNvSpPr>
            <a:spLocks noGrp="1"/>
          </p:cNvSpPr>
          <p:nvPr>
            <p:ph sz="half" idx="2"/>
          </p:nvPr>
        </p:nvSpPr>
        <p:spPr>
          <a:xfrm>
            <a:off x="1295402" y="2093975"/>
            <a:ext cx="6256866" cy="3781893"/>
          </a:xfrm>
        </p:spPr>
        <p:txBody>
          <a:bodyPr vert="horz" lIns="91440" tIns="45720" rIns="91440" bIns="45720" rtlCol="0" anchor="t">
            <a:normAutofit/>
          </a:bodyPr>
          <a:lstStyle/>
          <a:p>
            <a:pPr>
              <a:lnSpc>
                <a:spcPct val="90000"/>
              </a:lnSpc>
              <a:spcBef>
                <a:spcPct val="20000"/>
              </a:spcBef>
            </a:pPr>
            <a:r>
              <a:rPr lang="en-US" sz="1400" dirty="0">
                <a:solidFill>
                  <a:srgbClr val="FFC000"/>
                </a:solidFill>
                <a:latin typeface="Arial" panose="020B0604020202020204" pitchFamily="34" charset="0"/>
                <a:cs typeface="Arial" panose="020B0604020202020204" pitchFamily="34" charset="0"/>
              </a:rPr>
              <a:t>Family violence cases are difficult cases</a:t>
            </a:r>
          </a:p>
          <a:p>
            <a:pPr lvl="1">
              <a:lnSpc>
                <a:spcPct val="90000"/>
              </a:lnSpc>
              <a:spcBef>
                <a:spcPct val="20000"/>
              </a:spcBef>
            </a:pPr>
            <a:r>
              <a:rPr lang="en-US" sz="1400" dirty="0">
                <a:solidFill>
                  <a:srgbClr val="FFC000"/>
                </a:solidFill>
                <a:latin typeface="Arial" panose="020B0604020202020204" pitchFamily="34" charset="0"/>
                <a:cs typeface="Arial" panose="020B0604020202020204" pitchFamily="34" charset="0"/>
              </a:rPr>
              <a:t>Consider remedies and safety planning that do not require court/legal intervention</a:t>
            </a:r>
          </a:p>
          <a:p>
            <a:pPr>
              <a:lnSpc>
                <a:spcPct val="90000"/>
              </a:lnSpc>
              <a:spcBef>
                <a:spcPct val="20000"/>
              </a:spcBef>
            </a:pPr>
            <a:r>
              <a:rPr lang="en-US" sz="1400" dirty="0">
                <a:solidFill>
                  <a:srgbClr val="FFC000"/>
                </a:solidFill>
                <a:latin typeface="Arial" panose="020B0604020202020204" pitchFamily="34" charset="0"/>
                <a:cs typeface="Arial" panose="020B0604020202020204" pitchFamily="34" charset="0"/>
              </a:rPr>
              <a:t>Consider whether the fact that family violence exists has a meaningful impact on the parenting plan that you are proposing and if so, how</a:t>
            </a:r>
          </a:p>
          <a:p>
            <a:pPr lvl="1">
              <a:lnSpc>
                <a:spcPct val="90000"/>
              </a:lnSpc>
              <a:spcBef>
                <a:spcPct val="20000"/>
              </a:spcBef>
            </a:pPr>
            <a:r>
              <a:rPr lang="en-US" sz="1400" dirty="0">
                <a:solidFill>
                  <a:srgbClr val="FFC000"/>
                </a:solidFill>
                <a:latin typeface="Arial" panose="020B0604020202020204" pitchFamily="34" charset="0"/>
                <a:cs typeface="Arial" panose="020B0604020202020204" pitchFamily="34" charset="0"/>
              </a:rPr>
              <a:t>Consider the impact a drawn out litigation dispute may have on increasing violence</a:t>
            </a:r>
          </a:p>
          <a:p>
            <a:pPr>
              <a:lnSpc>
                <a:spcPct val="90000"/>
              </a:lnSpc>
              <a:spcBef>
                <a:spcPct val="20000"/>
              </a:spcBef>
            </a:pPr>
            <a:r>
              <a:rPr lang="en-US" sz="1400" dirty="0">
                <a:solidFill>
                  <a:srgbClr val="FFC000"/>
                </a:solidFill>
                <a:latin typeface="Arial" panose="020B0604020202020204" pitchFamily="34" charset="0"/>
                <a:cs typeface="Arial" panose="020B0604020202020204" pitchFamily="34" charset="0"/>
              </a:rPr>
              <a:t>Encourage victims of violence to engage in therapeutic help </a:t>
            </a:r>
          </a:p>
          <a:p>
            <a:pPr lvl="1">
              <a:lnSpc>
                <a:spcPct val="90000"/>
              </a:lnSpc>
              <a:spcBef>
                <a:spcPct val="20000"/>
              </a:spcBef>
            </a:pPr>
            <a:r>
              <a:rPr lang="en-US" sz="1400" dirty="0">
                <a:solidFill>
                  <a:srgbClr val="FFC000"/>
                </a:solidFill>
                <a:latin typeface="Arial" panose="020B0604020202020204" pitchFamily="34" charset="0"/>
                <a:cs typeface="Arial" panose="020B0604020202020204" pitchFamily="34" charset="0"/>
              </a:rPr>
              <a:t>Expect family violence cases to be extremely financially burdensome as the cost to litigate is significant </a:t>
            </a:r>
          </a:p>
          <a:p>
            <a:pPr lvl="1">
              <a:lnSpc>
                <a:spcPct val="90000"/>
              </a:lnSpc>
              <a:spcBef>
                <a:spcPct val="20000"/>
              </a:spcBef>
            </a:pPr>
            <a:r>
              <a:rPr lang="en-US" sz="1400" dirty="0">
                <a:solidFill>
                  <a:srgbClr val="FFC000"/>
                </a:solidFill>
                <a:latin typeface="Arial" panose="020B0604020202020204" pitchFamily="34" charset="0"/>
                <a:cs typeface="Arial" panose="020B0604020202020204" pitchFamily="34" charset="0"/>
              </a:rPr>
              <a:t>Remember proving violence does not equal getting relief (</a:t>
            </a:r>
            <a:r>
              <a:rPr lang="en-US" sz="1400" i="1" dirty="0">
                <a:solidFill>
                  <a:srgbClr val="FFC000"/>
                </a:solidFill>
                <a:latin typeface="Arial" panose="020B0604020202020204" pitchFamily="34" charset="0"/>
                <a:cs typeface="Arial" panose="020B0604020202020204" pitchFamily="34" charset="0"/>
              </a:rPr>
              <a:t>Walshe)</a:t>
            </a:r>
          </a:p>
          <a:p>
            <a:pPr lvl="1">
              <a:lnSpc>
                <a:spcPct val="90000"/>
              </a:lnSpc>
              <a:spcBef>
                <a:spcPct val="20000"/>
              </a:spcBef>
            </a:pPr>
            <a:r>
              <a:rPr lang="en-US" sz="1400" dirty="0">
                <a:solidFill>
                  <a:srgbClr val="FFC000"/>
                </a:solidFill>
                <a:latin typeface="Arial" panose="020B0604020202020204" pitchFamily="34" charset="0"/>
                <a:cs typeface="Arial" panose="020B0604020202020204" pitchFamily="34" charset="0"/>
              </a:rPr>
              <a:t>Court remedies do not always result in more safety or better parenting relationships</a:t>
            </a:r>
          </a:p>
          <a:p>
            <a:pPr>
              <a:lnSpc>
                <a:spcPct val="90000"/>
              </a:lnSpc>
              <a:spcBef>
                <a:spcPct val="20000"/>
              </a:spcBef>
            </a:pPr>
            <a:endParaRPr lang="en-US" sz="1300" dirty="0"/>
          </a:p>
          <a:p>
            <a:pPr marL="457200" lvl="1" indent="0">
              <a:lnSpc>
                <a:spcPct val="90000"/>
              </a:lnSpc>
              <a:spcBef>
                <a:spcPct val="20000"/>
              </a:spcBef>
            </a:pPr>
            <a:endParaRPr lang="en-US" sz="1300" dirty="0"/>
          </a:p>
        </p:txBody>
      </p:sp>
      <p:pic>
        <p:nvPicPr>
          <p:cNvPr id="7" name="Picture 6" descr="A bird with a colorful headdress&#10;&#10;Description automatically generated">
            <a:extLst>
              <a:ext uri="{FF2B5EF4-FFF2-40B4-BE49-F238E27FC236}">
                <a16:creationId xmlns:a16="http://schemas.microsoft.com/office/drawing/2014/main" id="{C89DB952-166A-5AC7-E447-CD10C980D135}"/>
              </a:ext>
            </a:extLst>
          </p:cNvPr>
          <p:cNvPicPr>
            <a:picLocks noChangeAspect="1"/>
          </p:cNvPicPr>
          <p:nvPr/>
        </p:nvPicPr>
        <p:blipFill rotWithShape="1">
          <a:blip r:embed="rId5"/>
          <a:srcRect l="3958" r="6" b="6"/>
          <a:stretch/>
        </p:blipFill>
        <p:spPr>
          <a:xfrm>
            <a:off x="8085026" y="2701180"/>
            <a:ext cx="2739728" cy="2852640"/>
          </a:xfrm>
          <a:prstGeom prst="rect">
            <a:avLst/>
          </a:prstGeom>
          <a:ln w="57150" cmpd="thickThin">
            <a:solidFill>
              <a:schemeClr val="tx1">
                <a:lumMod val="50000"/>
                <a:lumOff val="50000"/>
              </a:schemeClr>
            </a:solidFill>
            <a:miter lim="800000"/>
          </a:ln>
        </p:spPr>
      </p:pic>
      <p:sp>
        <p:nvSpPr>
          <p:cNvPr id="2" name="Slide Number Placeholder 1">
            <a:extLst>
              <a:ext uri="{FF2B5EF4-FFF2-40B4-BE49-F238E27FC236}">
                <a16:creationId xmlns:a16="http://schemas.microsoft.com/office/drawing/2014/main" id="{1DCFAD14-1AAA-8CDA-A49B-523FD6C66F35}"/>
              </a:ext>
            </a:extLst>
          </p:cNvPr>
          <p:cNvSpPr>
            <a:spLocks noGrp="1"/>
          </p:cNvSpPr>
          <p:nvPr>
            <p:ph type="sldNum" sz="quarter" idx="10"/>
          </p:nvPr>
        </p:nvSpPr>
        <p:spPr>
          <a:xfrm>
            <a:off x="10353901" y="5969000"/>
            <a:ext cx="542697" cy="279400"/>
          </a:xfrm>
        </p:spPr>
        <p:txBody>
          <a:bodyPr vert="horz" lIns="91440" tIns="45720" rIns="91440" bIns="45720" rtlCol="0" anchor="ctr">
            <a:normAutofit/>
          </a:bodyPr>
          <a:lstStyle/>
          <a:p>
            <a:pPr defTabSz="914400">
              <a:spcAft>
                <a:spcPts val="600"/>
              </a:spcAft>
            </a:pPr>
            <a:fld id="{48F63A3B-78C7-47BE-AE5E-E10140E04643}" type="slidenum">
              <a:rPr lang="en-US" sz="1000" smtClean="0">
                <a:latin typeface="+mn-lt"/>
              </a:rPr>
              <a:pPr defTabSz="914400">
                <a:spcAft>
                  <a:spcPts val="600"/>
                </a:spcAft>
              </a:pPr>
              <a:t>23</a:t>
            </a:fld>
            <a:endParaRPr lang="en-US" sz="1000">
              <a:latin typeface="+mn-lt"/>
            </a:endParaRPr>
          </a:p>
        </p:txBody>
      </p:sp>
    </p:spTree>
    <p:extLst>
      <p:ext uri="{BB962C8B-B14F-4D97-AF65-F5344CB8AC3E}">
        <p14:creationId xmlns:p14="http://schemas.microsoft.com/office/powerpoint/2010/main" val="2498021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88000"/>
                <a:lumMod val="98000"/>
              </a:schemeClr>
            </a:gs>
          </a:gsLst>
          <a:lin ang="5400000" scaled="0"/>
        </a:gra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3B04196-EE2E-4500-AF8D-C6E01DA9B5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8" name="Straight Connector 27">
            <a:extLst>
              <a:ext uri="{FF2B5EF4-FFF2-40B4-BE49-F238E27FC236}">
                <a16:creationId xmlns:a16="http://schemas.microsoft.com/office/drawing/2014/main" id="{85B95145-40F9-436B-89CD-8054CBB2E3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DE15C149-52C8-4918-9ED9-ABE8F23C3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EBC61"/>
          </a:solidFill>
          <a:ln>
            <a:noFill/>
          </a:ln>
          <a:effectLst>
            <a:innerShdw blurRad="63500" dist="254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0" name="Rectangle 29">
            <a:extLst>
              <a:ext uri="{FF2B5EF4-FFF2-40B4-BE49-F238E27FC236}">
                <a16:creationId xmlns:a16="http://schemas.microsoft.com/office/drawing/2014/main" id="{7FF4C884-BB12-4BB5-8FE6-DD2A2F1A0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46" y="0"/>
            <a:ext cx="7537704" cy="6858000"/>
          </a:xfrm>
          <a:prstGeom prst="rect">
            <a:avLst/>
          </a:prstGeom>
          <a:solidFill>
            <a:schemeClr val="bg2">
              <a:lumMod val="90000"/>
              <a:lumOff val="10000"/>
            </a:schemeClr>
          </a:soli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1" name="Rectangle 30">
            <a:extLst>
              <a:ext uri="{FF2B5EF4-FFF2-40B4-BE49-F238E27FC236}">
                <a16:creationId xmlns:a16="http://schemas.microsoft.com/office/drawing/2014/main" id="{886AEC2C-60F0-42F3-B01C-DE5AF49E7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862" y="164592"/>
            <a:ext cx="7205472" cy="6528816"/>
          </a:xfrm>
          <a:prstGeom prst="rect">
            <a:avLst/>
          </a:prstGeom>
          <a:noFill/>
          <a:ln w="15875" cap="flat">
            <a:solidFill>
              <a:srgbClr val="3EBC6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509D22C5-0C9E-B582-A8FE-B45E70A01E7F}"/>
              </a:ext>
            </a:extLst>
          </p:cNvPr>
          <p:cNvSpPr>
            <a:spLocks noGrp="1"/>
          </p:cNvSpPr>
          <p:nvPr>
            <p:ph type="ctrTitle"/>
          </p:nvPr>
        </p:nvSpPr>
        <p:spPr>
          <a:xfrm>
            <a:off x="5294375" y="670561"/>
            <a:ext cx="6271075" cy="2983991"/>
          </a:xfrm>
        </p:spPr>
        <p:txBody>
          <a:bodyPr vert="horz" lIns="91440" tIns="45720" rIns="91440" bIns="45720" rtlCol="0" anchor="b">
            <a:normAutofit/>
          </a:bodyPr>
          <a:lstStyle/>
          <a:p>
            <a:pPr algn="ctr"/>
            <a:r>
              <a:rPr lang="en-US" sz="5400" dirty="0"/>
              <a:t>Thank </a:t>
            </a:r>
            <a:br>
              <a:rPr lang="en-US" sz="5400" dirty="0"/>
            </a:br>
            <a:r>
              <a:rPr lang="en-US" sz="5400" dirty="0"/>
              <a:t>you</a:t>
            </a:r>
          </a:p>
        </p:txBody>
      </p:sp>
      <p:sp>
        <p:nvSpPr>
          <p:cNvPr id="3" name="Subtitle 2">
            <a:extLst>
              <a:ext uri="{FF2B5EF4-FFF2-40B4-BE49-F238E27FC236}">
                <a16:creationId xmlns:a16="http://schemas.microsoft.com/office/drawing/2014/main" id="{D8B5CEF2-E667-BBB5-2EA6-C06F93B6DE12}"/>
              </a:ext>
            </a:extLst>
          </p:cNvPr>
          <p:cNvSpPr>
            <a:spLocks noGrp="1"/>
          </p:cNvSpPr>
          <p:nvPr>
            <p:ph type="subTitle" idx="1"/>
          </p:nvPr>
        </p:nvSpPr>
        <p:spPr>
          <a:xfrm>
            <a:off x="5294375" y="3962400"/>
            <a:ext cx="6271075" cy="1617231"/>
          </a:xfrm>
        </p:spPr>
        <p:txBody>
          <a:bodyPr vert="horz" lIns="91440" tIns="45720" rIns="91440" bIns="45720" rtlCol="0" anchor="t">
            <a:normAutofit/>
          </a:bodyPr>
          <a:lstStyle/>
          <a:p>
            <a:pPr algn="ctr">
              <a:lnSpc>
                <a:spcPct val="90000"/>
              </a:lnSpc>
              <a:spcBef>
                <a:spcPct val="20000"/>
              </a:spcBef>
            </a:pPr>
            <a:r>
              <a:rPr lang="en-US" sz="2000" dirty="0">
                <a:solidFill>
                  <a:schemeClr val="tx1"/>
                </a:solidFill>
              </a:rPr>
              <a:t>Rhea Majewski</a:t>
            </a:r>
          </a:p>
          <a:p>
            <a:pPr algn="ctr">
              <a:lnSpc>
                <a:spcPct val="90000"/>
              </a:lnSpc>
              <a:spcBef>
                <a:spcPct val="20000"/>
              </a:spcBef>
            </a:pPr>
            <a:r>
              <a:rPr lang="en-US" sz="2000" dirty="0">
                <a:solidFill>
                  <a:schemeClr val="tx1"/>
                </a:solidFill>
              </a:rPr>
              <a:t>Donald &amp; Kehler Law Office</a:t>
            </a:r>
          </a:p>
          <a:p>
            <a:pPr algn="ctr">
              <a:lnSpc>
                <a:spcPct val="90000"/>
              </a:lnSpc>
              <a:spcBef>
                <a:spcPct val="20000"/>
              </a:spcBef>
            </a:pPr>
            <a:r>
              <a:rPr lang="en-US" sz="2000" dirty="0">
                <a:solidFill>
                  <a:schemeClr val="tx1"/>
                </a:solidFill>
              </a:rPr>
              <a:t>rmajewski@dklegal.ca </a:t>
            </a:r>
          </a:p>
        </p:txBody>
      </p:sp>
      <p:pic>
        <p:nvPicPr>
          <p:cNvPr id="5" name="Picture 4" descr="A bird standing in water&#10;&#10;Description automatically generated">
            <a:extLst>
              <a:ext uri="{FF2B5EF4-FFF2-40B4-BE49-F238E27FC236}">
                <a16:creationId xmlns:a16="http://schemas.microsoft.com/office/drawing/2014/main" id="{3F74131A-5E98-7B23-B5F4-F20217C8511C}"/>
              </a:ext>
            </a:extLst>
          </p:cNvPr>
          <p:cNvPicPr>
            <a:picLocks noChangeAspect="1"/>
          </p:cNvPicPr>
          <p:nvPr/>
        </p:nvPicPr>
        <p:blipFill rotWithShape="1">
          <a:blip r:embed="rId4"/>
          <a:srcRect l="14824" r="20197" b="1"/>
          <a:stretch/>
        </p:blipFill>
        <p:spPr>
          <a:xfrm>
            <a:off x="306954" y="320040"/>
            <a:ext cx="4040388" cy="6217920"/>
          </a:xfrm>
          <a:prstGeom prst="rect">
            <a:avLst/>
          </a:prstGeom>
          <a:ln w="76200" cap="sq">
            <a:solidFill>
              <a:srgbClr val="FFFFFF"/>
            </a:solidFill>
            <a:miter lim="800000"/>
          </a:ln>
        </p:spPr>
      </p:pic>
    </p:spTree>
    <p:extLst>
      <p:ext uri="{BB962C8B-B14F-4D97-AF65-F5344CB8AC3E}">
        <p14:creationId xmlns:p14="http://schemas.microsoft.com/office/powerpoint/2010/main" val="197317304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y puzzle piece in a circle&#10;&#10;Description automatically generated">
            <a:extLst>
              <a:ext uri="{FF2B5EF4-FFF2-40B4-BE49-F238E27FC236}">
                <a16:creationId xmlns:a16="http://schemas.microsoft.com/office/drawing/2014/main" id="{673FD91D-0252-F7DB-575C-217859DC757A}"/>
              </a:ext>
            </a:extLst>
          </p:cNvPr>
          <p:cNvPicPr>
            <a:picLocks noChangeAspect="1"/>
          </p:cNvPicPr>
          <p:nvPr/>
        </p:nvPicPr>
        <p:blipFill>
          <a:blip r:embed="rId2"/>
          <a:stretch>
            <a:fillRect/>
          </a:stretch>
        </p:blipFill>
        <p:spPr>
          <a:xfrm>
            <a:off x="2321171" y="1205314"/>
            <a:ext cx="609600" cy="609600"/>
          </a:xfrm>
          <a:prstGeom prst="rect">
            <a:avLst/>
          </a:prstGeom>
        </p:spPr>
      </p:pic>
      <p:sp>
        <p:nvSpPr>
          <p:cNvPr id="3" name="TextBox 2">
            <a:extLst>
              <a:ext uri="{FF2B5EF4-FFF2-40B4-BE49-F238E27FC236}">
                <a16:creationId xmlns:a16="http://schemas.microsoft.com/office/drawing/2014/main" id="{CC300731-ED6E-D940-A080-239AFDB915D0}"/>
              </a:ext>
            </a:extLst>
          </p:cNvPr>
          <p:cNvSpPr txBox="1"/>
          <p:nvPr/>
        </p:nvSpPr>
        <p:spPr>
          <a:xfrm>
            <a:off x="457200" y="1251481"/>
            <a:ext cx="11277600" cy="4401205"/>
          </a:xfrm>
          <a:prstGeom prst="rect">
            <a:avLst/>
          </a:prstGeom>
          <a:noFill/>
        </p:spPr>
        <p:txBody>
          <a:bodyPr wrap="square" rtlCol="0">
            <a:spAutoFit/>
          </a:bodyPr>
          <a:lstStyle/>
          <a:p>
            <a:pPr algn="ctr"/>
            <a:r>
              <a:rPr lang="en-US" sz="2700" b="1" dirty="0"/>
              <a:t>   Intimate Partner Violence Law Help Phone</a:t>
            </a:r>
          </a:p>
          <a:p>
            <a:pPr algn="ctr"/>
            <a:endParaRPr lang="en-US" sz="2800" dirty="0">
              <a:solidFill>
                <a:srgbClr val="002060"/>
              </a:solidFill>
            </a:endParaRPr>
          </a:p>
          <a:p>
            <a:pPr algn="ctr"/>
            <a:r>
              <a:rPr lang="en-US" sz="2300" b="1" dirty="0"/>
              <a:t>In Winnipeg:  204 943 2240</a:t>
            </a:r>
          </a:p>
          <a:p>
            <a:pPr algn="ctr"/>
            <a:endParaRPr lang="en-US" sz="2300" b="1" dirty="0"/>
          </a:p>
          <a:p>
            <a:pPr algn="ctr"/>
            <a:r>
              <a:rPr lang="en-US" sz="2300" b="1" dirty="0"/>
              <a:t>Toll free throughout Manitoba: 1 866 458 0337</a:t>
            </a:r>
          </a:p>
          <a:p>
            <a:pPr algn="ctr"/>
            <a:endParaRPr lang="en-US" sz="2300" b="1" dirty="0"/>
          </a:p>
          <a:p>
            <a:pPr algn="ctr"/>
            <a:r>
              <a:rPr lang="en-US" sz="2300" b="1" dirty="0"/>
              <a:t>9 a.m. to noon, Monday to Friday</a:t>
            </a:r>
          </a:p>
          <a:p>
            <a:pPr algn="ctr"/>
            <a:endParaRPr lang="en-US" sz="2300" dirty="0"/>
          </a:p>
          <a:p>
            <a:pPr algn="ctr"/>
            <a:endParaRPr lang="en-US" sz="2300" dirty="0">
              <a:solidFill>
                <a:srgbClr val="002060"/>
              </a:solidFill>
            </a:endParaRPr>
          </a:p>
          <a:p>
            <a:pPr algn="ctr"/>
            <a:r>
              <a:rPr lang="en-US" sz="2100" b="1" dirty="0"/>
              <a:t>Email: </a:t>
            </a:r>
            <a:r>
              <a:rPr lang="en-US" sz="2100" b="1" dirty="0">
                <a:hlinkClick r:id="rId3">
                  <a:extLst>
                    <a:ext uri="{A12FA001-AC4F-418D-AE19-62706E023703}">
                      <ahyp:hlinkClr xmlns:ahyp="http://schemas.microsoft.com/office/drawing/2018/hyperlinkcolor" val="tx"/>
                    </a:ext>
                  </a:extLst>
                </a:hlinkClick>
              </a:rPr>
              <a:t>ipvlawinfo@communitylegal.mb.ca</a:t>
            </a:r>
            <a:endParaRPr lang="en-US" sz="2100" b="1" dirty="0"/>
          </a:p>
          <a:p>
            <a:pPr algn="ctr"/>
            <a:endParaRPr lang="en-US" sz="2100" b="1" dirty="0"/>
          </a:p>
          <a:p>
            <a:pPr algn="ctr"/>
            <a:r>
              <a:rPr lang="en-US" sz="2100" b="1" dirty="0">
                <a:hlinkClick r:id="rId4">
                  <a:extLst>
                    <a:ext uri="{A12FA001-AC4F-418D-AE19-62706E023703}">
                      <ahyp:hlinkClr xmlns:ahyp="http://schemas.microsoft.com/office/drawing/2018/hyperlinkcolor" val="tx"/>
                    </a:ext>
                  </a:extLst>
                </a:hlinkClick>
              </a:rPr>
              <a:t>https://www.communitylegal.mb.ca/programs/victims-of-intimate-partner-violence-project</a:t>
            </a:r>
            <a:r>
              <a:rPr lang="en-US" sz="2100" b="1" dirty="0"/>
              <a:t>/</a:t>
            </a:r>
          </a:p>
        </p:txBody>
      </p:sp>
    </p:spTree>
    <p:extLst>
      <p:ext uri="{BB962C8B-B14F-4D97-AF65-F5344CB8AC3E}">
        <p14:creationId xmlns:p14="http://schemas.microsoft.com/office/powerpoint/2010/main" val="1629426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79DB811-FC0D-499A-822F-394B3D3BE0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9" name="Straight Connector 28">
            <a:extLst>
              <a:ext uri="{FF2B5EF4-FFF2-40B4-BE49-F238E27FC236}">
                <a16:creationId xmlns:a16="http://schemas.microsoft.com/office/drawing/2014/main" id="{7195FD2E-5530-42DE-9741-9BC30E7207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46553AB8-AFF8-40AE-A53C-09FBBC03C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6D6575D-C99F-4105-BC67-882C8B1ED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0F8E39-2038-8D29-A9B6-4B2CF85D333C}"/>
              </a:ext>
            </a:extLst>
          </p:cNvPr>
          <p:cNvSpPr txBox="1"/>
          <p:nvPr/>
        </p:nvSpPr>
        <p:spPr>
          <a:xfrm>
            <a:off x="1055599" y="1055077"/>
            <a:ext cx="2532909" cy="4794578"/>
          </a:xfrm>
          <a:prstGeom prst="rect">
            <a:avLst/>
          </a:prstGeom>
        </p:spPr>
        <p:txBody>
          <a:bodyPr vert="horz" lIns="91440" tIns="45720" rIns="91440" bIns="45720" rtlCol="0" anchor="ctr">
            <a:normAutofit/>
          </a:bodyPr>
          <a:lstStyle/>
          <a:p>
            <a:pPr marL="0" marR="0" algn="ctr">
              <a:spcBef>
                <a:spcPct val="0"/>
              </a:spcBef>
              <a:spcAft>
                <a:spcPts val="800"/>
              </a:spcAft>
            </a:pPr>
            <a:r>
              <a:rPr lang="en-US" sz="4100">
                <a:ln w="3175" cmpd="sng">
                  <a:noFill/>
                </a:ln>
                <a:solidFill>
                  <a:srgbClr val="262626"/>
                </a:solidFill>
                <a:latin typeface="+mj-lt"/>
                <a:ea typeface="+mj-ea"/>
                <a:cs typeface="+mj-cs"/>
              </a:rPr>
              <a:t>Some of what we talk about today could trigger an emotional response.</a:t>
            </a:r>
          </a:p>
        </p:txBody>
      </p:sp>
      <p:sp useBgFill="1">
        <p:nvSpPr>
          <p:cNvPr id="35" name="Rectangle 34">
            <a:extLst>
              <a:ext uri="{FF2B5EF4-FFF2-40B4-BE49-F238E27FC236}">
                <a16:creationId xmlns:a16="http://schemas.microsoft.com/office/drawing/2014/main" id="{991975BE-39CD-4AC1-85C4-565365160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extBox 5">
            <a:extLst>
              <a:ext uri="{FF2B5EF4-FFF2-40B4-BE49-F238E27FC236}">
                <a16:creationId xmlns:a16="http://schemas.microsoft.com/office/drawing/2014/main" id="{C8376A90-314C-6EDF-8AFE-7445557A2043}"/>
              </a:ext>
            </a:extLst>
          </p:cNvPr>
          <p:cNvGraphicFramePr/>
          <p:nvPr>
            <p:extLst>
              <p:ext uri="{D42A27DB-BD31-4B8C-83A1-F6EECF244321}">
                <p14:modId xmlns:p14="http://schemas.microsoft.com/office/powerpoint/2010/main" val="3057322397"/>
              </p:ext>
            </p:extLst>
          </p:nvPr>
        </p:nvGraphicFramePr>
        <p:xfrm>
          <a:off x="4900248" y="1055077"/>
          <a:ext cx="7043555" cy="56241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847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40BAB49-521A-4847-8CD2-806C48DFA9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0" name="Straight Connector 19">
            <a:extLst>
              <a:ext uri="{FF2B5EF4-FFF2-40B4-BE49-F238E27FC236}">
                <a16:creationId xmlns:a16="http://schemas.microsoft.com/office/drawing/2014/main" id="{B98F1179-1183-4919-9064-D6B2602184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4688E9B2-A548-4442-ABE1-ACEF312EC9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extBox 2">
            <a:extLst>
              <a:ext uri="{FF2B5EF4-FFF2-40B4-BE49-F238E27FC236}">
                <a16:creationId xmlns:a16="http://schemas.microsoft.com/office/drawing/2014/main" id="{264E13D8-F26B-BFFC-3F49-824C54451F89}"/>
              </a:ext>
            </a:extLst>
          </p:cNvPr>
          <p:cNvSpPr txBox="1"/>
          <p:nvPr/>
        </p:nvSpPr>
        <p:spPr>
          <a:xfrm>
            <a:off x="1081437" y="3760257"/>
            <a:ext cx="9989677" cy="141863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dirty="0">
                <a:ln w="3175" cmpd="sng">
                  <a:noFill/>
                </a:ln>
                <a:solidFill>
                  <a:schemeClr val="tx1">
                    <a:lumMod val="85000"/>
                    <a:lumOff val="15000"/>
                  </a:schemeClr>
                </a:solidFill>
                <a:latin typeface="+mj-lt"/>
                <a:ea typeface="+mj-ea"/>
                <a:cs typeface="Kigelia Arabic Light" panose="020F0502020204030204" pitchFamily="34" charset="-78"/>
              </a:rPr>
              <a:t>Welcome </a:t>
            </a:r>
          </a:p>
          <a:p>
            <a:pPr algn="ctr">
              <a:lnSpc>
                <a:spcPct val="90000"/>
              </a:lnSpc>
              <a:spcBef>
                <a:spcPct val="0"/>
              </a:spcBef>
              <a:spcAft>
                <a:spcPts val="600"/>
              </a:spcAft>
            </a:pPr>
            <a:r>
              <a:rPr lang="en-US" sz="4200" dirty="0">
                <a:ln w="3175" cmpd="sng">
                  <a:noFill/>
                </a:ln>
                <a:solidFill>
                  <a:schemeClr val="tx1">
                    <a:lumMod val="85000"/>
                    <a:lumOff val="15000"/>
                  </a:schemeClr>
                </a:solidFill>
                <a:latin typeface="+mj-lt"/>
                <a:ea typeface="+mj-ea"/>
                <a:cs typeface="Kigelia Arabic Light" panose="020F0502020204030204" pitchFamily="34" charset="-78"/>
              </a:rPr>
              <a:t>Karina Flores and Joana Salazar</a:t>
            </a:r>
          </a:p>
        </p:txBody>
      </p:sp>
      <p:sp>
        <p:nvSpPr>
          <p:cNvPr id="22" name="Rectangle 21">
            <a:extLst>
              <a:ext uri="{FF2B5EF4-FFF2-40B4-BE49-F238E27FC236}">
                <a16:creationId xmlns:a16="http://schemas.microsoft.com/office/drawing/2014/main" id="{B7F79A3A-E324-4C1C-8710-C59406D36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72202" y="1092200"/>
            <a:ext cx="7240536" cy="2417572"/>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text on a white background&#10;&#10;Description automatically generated">
            <a:hlinkClick r:id="rId5"/>
            <a:extLst>
              <a:ext uri="{FF2B5EF4-FFF2-40B4-BE49-F238E27FC236}">
                <a16:creationId xmlns:a16="http://schemas.microsoft.com/office/drawing/2014/main" id="{B9AD0F1B-D4E5-380D-43B2-36F1AED6006F}"/>
              </a:ext>
            </a:extLst>
          </p:cNvPr>
          <p:cNvPicPr>
            <a:picLocks noChangeAspect="1"/>
          </p:cNvPicPr>
          <p:nvPr/>
        </p:nvPicPr>
        <p:blipFill>
          <a:blip r:embed="rId6"/>
          <a:stretch>
            <a:fillRect/>
          </a:stretch>
        </p:blipFill>
        <p:spPr>
          <a:xfrm>
            <a:off x="2792242" y="1691408"/>
            <a:ext cx="6568068" cy="1215091"/>
          </a:xfrm>
          <a:prstGeom prst="rect">
            <a:avLst/>
          </a:prstGeom>
        </p:spPr>
      </p:pic>
      <p:cxnSp>
        <p:nvCxnSpPr>
          <p:cNvPr id="23" name="Straight Connector 22">
            <a:extLst>
              <a:ext uri="{FF2B5EF4-FFF2-40B4-BE49-F238E27FC236}">
                <a16:creationId xmlns:a16="http://schemas.microsoft.com/office/drawing/2014/main" id="{6C680DE9-912F-45E9-AA6A-F6610805AB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8448" y="5262441"/>
            <a:ext cx="9603727"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3618459-82E8-8956-7CC7-83F3A76BA9A7}"/>
              </a:ext>
            </a:extLst>
          </p:cNvPr>
          <p:cNvSpPr txBox="1"/>
          <p:nvPr/>
        </p:nvSpPr>
        <p:spPr>
          <a:xfrm>
            <a:off x="5169651" y="5570293"/>
            <a:ext cx="1845637" cy="369332"/>
          </a:xfrm>
          <a:prstGeom prst="rect">
            <a:avLst/>
          </a:prstGeom>
          <a:noFill/>
        </p:spPr>
        <p:txBody>
          <a:bodyPr wrap="square">
            <a:spAutoFit/>
          </a:bodyPr>
          <a:lstStyle/>
          <a:p>
            <a:r>
              <a:rPr lang="en-US" dirty="0"/>
              <a:t>https://</a:t>
            </a:r>
            <a:r>
              <a:rPr lang="en-US" dirty="0">
                <a:hlinkClick r:id="rId5">
                  <a:extLst>
                    <a:ext uri="{A12FA001-AC4F-418D-AE19-62706E023703}">
                      <ahyp:hlinkClr xmlns:ahyp="http://schemas.microsoft.com/office/drawing/2018/hyperlinkcolor" val="tx"/>
                    </a:ext>
                  </a:extLst>
                </a:hlinkClick>
              </a:rPr>
              <a:t>wcwrc</a:t>
            </a:r>
            <a:r>
              <a:rPr lang="en-US" dirty="0"/>
              <a:t>.ca/</a:t>
            </a:r>
          </a:p>
        </p:txBody>
      </p:sp>
    </p:spTree>
    <p:extLst>
      <p:ext uri="{BB962C8B-B14F-4D97-AF65-F5344CB8AC3E}">
        <p14:creationId xmlns:p14="http://schemas.microsoft.com/office/powerpoint/2010/main" val="3125274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40BAB49-521A-4847-8CD2-806C48DFA9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2" name="Straight Connector 31">
            <a:extLst>
              <a:ext uri="{FF2B5EF4-FFF2-40B4-BE49-F238E27FC236}">
                <a16:creationId xmlns:a16="http://schemas.microsoft.com/office/drawing/2014/main" id="{B98F1179-1183-4919-9064-D6B2602184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4688E9B2-A548-4442-ABE1-ACEF312EC9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 name="TextBox 4">
            <a:extLst>
              <a:ext uri="{FF2B5EF4-FFF2-40B4-BE49-F238E27FC236}">
                <a16:creationId xmlns:a16="http://schemas.microsoft.com/office/drawing/2014/main" id="{D2A0F4D4-6E58-BAEF-5A86-32C3AC95B148}"/>
              </a:ext>
            </a:extLst>
          </p:cNvPr>
          <p:cNvSpPr txBox="1"/>
          <p:nvPr/>
        </p:nvSpPr>
        <p:spPr>
          <a:xfrm>
            <a:off x="1102619" y="3760257"/>
            <a:ext cx="9989677" cy="1418630"/>
          </a:xfrm>
          <a:prstGeom prst="rect">
            <a:avLst/>
          </a:prstGeom>
        </p:spPr>
        <p:txBody>
          <a:bodyPr vert="horz" lIns="91440" tIns="45720" rIns="91440" bIns="45720" rtlCol="0" anchor="b">
            <a:normAutofit/>
          </a:bodyPr>
          <a:lstStyle/>
          <a:p>
            <a:pPr algn="ctr">
              <a:lnSpc>
                <a:spcPct val="90000"/>
              </a:lnSpc>
              <a:spcBef>
                <a:spcPct val="0"/>
              </a:spcBef>
              <a:spcAft>
                <a:spcPts val="600"/>
              </a:spcAft>
              <a:buClr>
                <a:schemeClr val="accent1"/>
              </a:buClr>
              <a:buSzPct val="115000"/>
            </a:pPr>
            <a:r>
              <a:rPr lang="en-US" sz="4200" dirty="0">
                <a:ln w="3175" cmpd="sng">
                  <a:noFill/>
                </a:ln>
                <a:solidFill>
                  <a:schemeClr val="tx1">
                    <a:lumMod val="85000"/>
                    <a:lumOff val="15000"/>
                  </a:schemeClr>
                </a:solidFill>
                <a:latin typeface="+mj-lt"/>
                <a:ea typeface="+mj-ea"/>
                <a:cs typeface="+mj-cs"/>
              </a:rPr>
              <a:t>Please welcome our presenter </a:t>
            </a:r>
          </a:p>
          <a:p>
            <a:pPr algn="ctr">
              <a:lnSpc>
                <a:spcPct val="90000"/>
              </a:lnSpc>
              <a:spcBef>
                <a:spcPct val="0"/>
              </a:spcBef>
              <a:spcAft>
                <a:spcPts val="600"/>
              </a:spcAft>
              <a:buClr>
                <a:schemeClr val="accent1"/>
              </a:buClr>
              <a:buSzPct val="115000"/>
            </a:pPr>
            <a:r>
              <a:rPr lang="en-US" sz="4200" dirty="0">
                <a:ln w="3175" cmpd="sng">
                  <a:noFill/>
                </a:ln>
                <a:solidFill>
                  <a:schemeClr val="tx1">
                    <a:lumMod val="85000"/>
                    <a:lumOff val="15000"/>
                  </a:schemeClr>
                </a:solidFill>
                <a:latin typeface="+mj-lt"/>
                <a:ea typeface="+mj-ea"/>
                <a:cs typeface="+mj-cs"/>
              </a:rPr>
              <a:t>Rhea Majewski</a:t>
            </a:r>
          </a:p>
        </p:txBody>
      </p:sp>
      <p:sp>
        <p:nvSpPr>
          <p:cNvPr id="34" name="Rectangle 33">
            <a:extLst>
              <a:ext uri="{FF2B5EF4-FFF2-40B4-BE49-F238E27FC236}">
                <a16:creationId xmlns:a16="http://schemas.microsoft.com/office/drawing/2014/main" id="{B7F79A3A-E324-4C1C-8710-C59406D36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72202" y="1092200"/>
            <a:ext cx="7240536" cy="2417572"/>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61A20B51-F459-B506-6731-2BDCDACF5BC5}"/>
              </a:ext>
            </a:extLst>
          </p:cNvPr>
          <p:cNvPicPr>
            <a:picLocks noChangeAspect="1"/>
          </p:cNvPicPr>
          <p:nvPr/>
        </p:nvPicPr>
        <p:blipFill>
          <a:blip r:embed="rId5"/>
          <a:stretch>
            <a:fillRect/>
          </a:stretch>
        </p:blipFill>
        <p:spPr>
          <a:xfrm>
            <a:off x="4021372" y="1410208"/>
            <a:ext cx="4109808" cy="1777492"/>
          </a:xfrm>
          <a:prstGeom prst="rect">
            <a:avLst/>
          </a:prstGeom>
        </p:spPr>
      </p:pic>
      <p:cxnSp>
        <p:nvCxnSpPr>
          <p:cNvPr id="35" name="Straight Connector 34">
            <a:extLst>
              <a:ext uri="{FF2B5EF4-FFF2-40B4-BE49-F238E27FC236}">
                <a16:creationId xmlns:a16="http://schemas.microsoft.com/office/drawing/2014/main" id="{6C680DE9-912F-45E9-AA6A-F6610805AB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8448" y="5262441"/>
            <a:ext cx="960372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52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B04196-EE2E-4500-AF8D-C6E01DA9B5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1" name="Straight Connector 10">
            <a:extLst>
              <a:ext uri="{FF2B5EF4-FFF2-40B4-BE49-F238E27FC236}">
                <a16:creationId xmlns:a16="http://schemas.microsoft.com/office/drawing/2014/main" id="{85B95145-40F9-436B-89CD-8054CBB2E3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ird with a colorful beak&#10;&#10;Description automatically generated">
            <a:extLst>
              <a:ext uri="{FF2B5EF4-FFF2-40B4-BE49-F238E27FC236}">
                <a16:creationId xmlns:a16="http://schemas.microsoft.com/office/drawing/2014/main" id="{774BF58E-C463-E352-27A0-2253C5B3F9AF}"/>
              </a:ext>
            </a:extLst>
          </p:cNvPr>
          <p:cNvPicPr>
            <a:picLocks noChangeAspect="1"/>
          </p:cNvPicPr>
          <p:nvPr/>
        </p:nvPicPr>
        <p:blipFill rotWithShape="1">
          <a:blip r:embed="rId4">
            <a:alphaModFix amt="5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207FF65-A536-F639-8591-ED024C223308}"/>
              </a:ext>
            </a:extLst>
          </p:cNvPr>
          <p:cNvSpPr>
            <a:spLocks noGrp="1"/>
          </p:cNvSpPr>
          <p:nvPr>
            <p:ph type="ctrTitle"/>
          </p:nvPr>
        </p:nvSpPr>
        <p:spPr>
          <a:xfrm>
            <a:off x="2692398" y="1871131"/>
            <a:ext cx="6815669" cy="3177119"/>
          </a:xfrm>
        </p:spPr>
        <p:txBody>
          <a:bodyPr vert="horz" lIns="91440" tIns="45720" rIns="91440" bIns="45720" rtlCol="0" anchor="b">
            <a:normAutofit/>
          </a:bodyPr>
          <a:lstStyle/>
          <a:p>
            <a:pPr>
              <a:lnSpc>
                <a:spcPct val="90000"/>
              </a:lnSpc>
            </a:pPr>
            <a:r>
              <a:rPr lang="en-US" sz="5400" dirty="0">
                <a:solidFill>
                  <a:srgbClr val="FFC000"/>
                </a:solidFill>
                <a:latin typeface="Arial" panose="020B0604020202020204" pitchFamily="34" charset="0"/>
                <a:cs typeface="Arial" panose="020B0604020202020204" pitchFamily="34" charset="0"/>
              </a:rPr>
              <a:t>Family Law </a:t>
            </a:r>
            <a:br>
              <a:rPr lang="en-US" sz="5400" dirty="0">
                <a:solidFill>
                  <a:srgbClr val="FFC000"/>
                </a:solidFill>
                <a:latin typeface="Arial" panose="020B0604020202020204" pitchFamily="34" charset="0"/>
                <a:cs typeface="Arial" panose="020B0604020202020204" pitchFamily="34" charset="0"/>
              </a:rPr>
            </a:br>
            <a:r>
              <a:rPr lang="en-US" sz="5400" dirty="0">
                <a:solidFill>
                  <a:srgbClr val="FFC000"/>
                </a:solidFill>
                <a:latin typeface="Arial" panose="020B0604020202020204" pitchFamily="34" charset="0"/>
                <a:cs typeface="Arial" panose="020B0604020202020204" pitchFamily="34" charset="0"/>
              </a:rPr>
              <a:t>and </a:t>
            </a:r>
            <a:br>
              <a:rPr lang="en-US" sz="5400" dirty="0">
                <a:solidFill>
                  <a:srgbClr val="FFC000"/>
                </a:solidFill>
                <a:latin typeface="Arial" panose="020B0604020202020204" pitchFamily="34" charset="0"/>
                <a:cs typeface="Arial" panose="020B0604020202020204" pitchFamily="34" charset="0"/>
              </a:rPr>
            </a:br>
            <a:r>
              <a:rPr lang="en-US" sz="5400" dirty="0">
                <a:solidFill>
                  <a:srgbClr val="FFC000"/>
                </a:solidFill>
                <a:latin typeface="Arial" panose="020B0604020202020204" pitchFamily="34" charset="0"/>
                <a:cs typeface="Arial" panose="020B0604020202020204" pitchFamily="34" charset="0"/>
              </a:rPr>
              <a:t>intimate partner violence</a:t>
            </a:r>
          </a:p>
        </p:txBody>
      </p:sp>
      <p:cxnSp>
        <p:nvCxnSpPr>
          <p:cNvPr id="15" name="Straight Connector 14">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243767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3" name="Straight Connector 12">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533145C6-2FFA-484C-8AF6-1DB1F8EFA8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4626508" y="982133"/>
            <a:ext cx="6270090" cy="551389"/>
          </a:xfrm>
        </p:spPr>
        <p:txBody>
          <a:bodyPr vert="horz" lIns="91440" tIns="45720" rIns="91440" bIns="45720" rtlCol="0" anchor="ctr">
            <a:normAutofit/>
          </a:bodyPr>
          <a:lstStyle/>
          <a:p>
            <a:pPr algn="ctr"/>
            <a:r>
              <a:rPr lang="en-US" sz="2800" dirty="0">
                <a:solidFill>
                  <a:schemeClr val="accent3">
                    <a:lumMod val="75000"/>
                  </a:schemeClr>
                </a:solidFill>
              </a:rPr>
              <a:t>agenda</a:t>
            </a:r>
          </a:p>
        </p:txBody>
      </p:sp>
      <p:sp>
        <p:nvSpPr>
          <p:cNvPr id="17" name="Rectangle 16">
            <a:extLst>
              <a:ext uri="{FF2B5EF4-FFF2-40B4-BE49-F238E27FC236}">
                <a16:creationId xmlns:a16="http://schemas.microsoft.com/office/drawing/2014/main" id="{CDBB4822-1AD2-44E2-9C81-900FC60CC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ird with a yellow and black head&#10;&#10;Description automatically generated">
            <a:extLst>
              <a:ext uri="{FF2B5EF4-FFF2-40B4-BE49-F238E27FC236}">
                <a16:creationId xmlns:a16="http://schemas.microsoft.com/office/drawing/2014/main" id="{C0A7068F-9D0A-10DF-1B8A-65159C49B9BA}"/>
              </a:ext>
            </a:extLst>
          </p:cNvPr>
          <p:cNvPicPr>
            <a:picLocks noChangeAspect="1"/>
          </p:cNvPicPr>
          <p:nvPr/>
        </p:nvPicPr>
        <p:blipFill rotWithShape="1">
          <a:blip r:embed="rId5"/>
          <a:srcRect r="4798" b="1"/>
          <a:stretch/>
        </p:blipFill>
        <p:spPr>
          <a:xfrm>
            <a:off x="1412683" y="1410208"/>
            <a:ext cx="2433793" cy="3858780"/>
          </a:xfrm>
          <a:prstGeom prst="rect">
            <a:avLst/>
          </a:prstGeom>
        </p:spPr>
      </p:pic>
      <p:cxnSp>
        <p:nvCxnSpPr>
          <p:cNvPr id="19" name="Straight Connector 18">
            <a:extLst>
              <a:ext uri="{FF2B5EF4-FFF2-40B4-BE49-F238E27FC236}">
                <a16:creationId xmlns:a16="http://schemas.microsoft.com/office/drawing/2014/main" id="{2FFAA61A-D498-4DC0-A576-27B562DDBF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D4D22962-3C7F-E480-5C35-7F4860A098E1}"/>
              </a:ext>
            </a:extLst>
          </p:cNvPr>
          <p:cNvSpPr>
            <a:spLocks noGrp="1"/>
          </p:cNvSpPr>
          <p:nvPr>
            <p:ph idx="1"/>
          </p:nvPr>
        </p:nvSpPr>
        <p:spPr>
          <a:xfrm>
            <a:off x="4636482" y="1533522"/>
            <a:ext cx="6260114" cy="4515087"/>
          </a:xfrm>
        </p:spPr>
        <p:txBody>
          <a:bodyPr vert="horz" lIns="91440" tIns="45720" rIns="91440" bIns="45720" rtlCol="0" anchor="t">
            <a:noAutofit/>
          </a:bodyPr>
          <a:lstStyle/>
          <a:p>
            <a:pPr marL="457200" indent="-457200">
              <a:lnSpc>
                <a:spcPct val="140000"/>
              </a:lnSpc>
              <a:spcBef>
                <a:spcPct val="20000"/>
              </a:spcBef>
              <a:buFont typeface="Arial"/>
              <a:buChar char="•"/>
            </a:pPr>
            <a:r>
              <a:rPr lang="en-US" sz="1400" dirty="0">
                <a:solidFill>
                  <a:schemeClr val="accent3">
                    <a:lumMod val="75000"/>
                  </a:schemeClr>
                </a:solidFill>
                <a:latin typeface="Arial" panose="020B0604020202020204" pitchFamily="34" charset="0"/>
                <a:cs typeface="Arial" panose="020B0604020202020204" pitchFamily="34" charset="0"/>
              </a:rPr>
              <a:t>Introduction</a:t>
            </a:r>
          </a:p>
          <a:p>
            <a:pPr marL="457200" indent="-457200">
              <a:lnSpc>
                <a:spcPct val="140000"/>
              </a:lnSpc>
              <a:spcBef>
                <a:spcPct val="20000"/>
              </a:spcBef>
              <a:buFont typeface="Arial"/>
              <a:buChar char="•"/>
            </a:pPr>
            <a:r>
              <a:rPr lang="en-US" sz="1400" dirty="0">
                <a:solidFill>
                  <a:schemeClr val="accent3">
                    <a:lumMod val="75000"/>
                  </a:schemeClr>
                </a:solidFill>
                <a:latin typeface="Arial" panose="020B0604020202020204" pitchFamily="34" charset="0"/>
                <a:cs typeface="Arial" panose="020B0604020202020204" pitchFamily="34" charset="0"/>
              </a:rPr>
              <a:t>What is Domestic Violence</a:t>
            </a:r>
          </a:p>
          <a:p>
            <a:pPr marL="457200" indent="-457200">
              <a:lnSpc>
                <a:spcPct val="140000"/>
              </a:lnSpc>
              <a:spcBef>
                <a:spcPct val="20000"/>
              </a:spcBef>
              <a:buFont typeface="Arial"/>
              <a:buChar char="•"/>
            </a:pPr>
            <a:r>
              <a:rPr lang="en-US" sz="1400" dirty="0">
                <a:solidFill>
                  <a:schemeClr val="accent3">
                    <a:lumMod val="75000"/>
                  </a:schemeClr>
                </a:solidFill>
                <a:latin typeface="Arial" panose="020B0604020202020204" pitchFamily="34" charset="0"/>
                <a:cs typeface="Arial" panose="020B0604020202020204" pitchFamily="34" charset="0"/>
              </a:rPr>
              <a:t>The Family Law Act</a:t>
            </a:r>
          </a:p>
          <a:p>
            <a:pPr marL="457200" indent="-457200">
              <a:lnSpc>
                <a:spcPct val="140000"/>
              </a:lnSpc>
              <a:spcBef>
                <a:spcPct val="20000"/>
              </a:spcBef>
              <a:buFont typeface="Arial"/>
              <a:buChar char="•"/>
            </a:pPr>
            <a:r>
              <a:rPr lang="en-US" sz="1400" dirty="0">
                <a:solidFill>
                  <a:schemeClr val="accent3">
                    <a:lumMod val="75000"/>
                  </a:schemeClr>
                </a:solidFill>
                <a:latin typeface="Arial" panose="020B0604020202020204" pitchFamily="34" charset="0"/>
                <a:cs typeface="Arial" panose="020B0604020202020204" pitchFamily="34" charset="0"/>
              </a:rPr>
              <a:t>The Divorce Act</a:t>
            </a:r>
          </a:p>
          <a:p>
            <a:pPr marL="457200" indent="-457200">
              <a:lnSpc>
                <a:spcPct val="140000"/>
              </a:lnSpc>
              <a:spcBef>
                <a:spcPct val="20000"/>
              </a:spcBef>
              <a:buFont typeface="Arial"/>
              <a:buChar char="•"/>
            </a:pPr>
            <a:r>
              <a:rPr lang="en-US" sz="1400" dirty="0">
                <a:solidFill>
                  <a:schemeClr val="accent3">
                    <a:lumMod val="75000"/>
                  </a:schemeClr>
                </a:solidFill>
                <a:latin typeface="Arial" panose="020B0604020202020204" pitchFamily="34" charset="0"/>
                <a:cs typeface="Arial" panose="020B0604020202020204" pitchFamily="34" charset="0"/>
              </a:rPr>
              <a:t>The Domestic Violence and Stalking Act</a:t>
            </a:r>
          </a:p>
          <a:p>
            <a:pPr marL="457200" indent="-457200">
              <a:lnSpc>
                <a:spcPct val="140000"/>
              </a:lnSpc>
              <a:spcBef>
                <a:spcPct val="20000"/>
              </a:spcBef>
              <a:buFont typeface="Arial"/>
              <a:buChar char="•"/>
            </a:pPr>
            <a:r>
              <a:rPr lang="en-US" sz="1400" i="1" dirty="0" err="1">
                <a:solidFill>
                  <a:schemeClr val="accent3">
                    <a:lumMod val="75000"/>
                  </a:schemeClr>
                </a:solidFill>
                <a:latin typeface="Arial" panose="020B0604020202020204" pitchFamily="34" charset="0"/>
                <a:cs typeface="Arial" panose="020B0604020202020204" pitchFamily="34" charset="0"/>
              </a:rPr>
              <a:t>Barendregt</a:t>
            </a:r>
            <a:r>
              <a:rPr lang="en-US" sz="1400" i="1" dirty="0">
                <a:solidFill>
                  <a:schemeClr val="accent3">
                    <a:lumMod val="75000"/>
                  </a:schemeClr>
                </a:solidFill>
                <a:latin typeface="Arial" panose="020B0604020202020204" pitchFamily="34" charset="0"/>
                <a:cs typeface="Arial" panose="020B0604020202020204" pitchFamily="34" charset="0"/>
              </a:rPr>
              <a:t> v </a:t>
            </a:r>
            <a:r>
              <a:rPr lang="en-US" sz="1400" i="1" dirty="0" err="1">
                <a:solidFill>
                  <a:schemeClr val="accent3">
                    <a:lumMod val="75000"/>
                  </a:schemeClr>
                </a:solidFill>
                <a:latin typeface="Arial" panose="020B0604020202020204" pitchFamily="34" charset="0"/>
                <a:cs typeface="Arial" panose="020B0604020202020204" pitchFamily="34" charset="0"/>
              </a:rPr>
              <a:t>Grebilunas</a:t>
            </a:r>
            <a:r>
              <a:rPr lang="en-US" sz="1400" i="1" dirty="0">
                <a:solidFill>
                  <a:schemeClr val="accent3">
                    <a:lumMod val="75000"/>
                  </a:schemeClr>
                </a:solidFill>
                <a:latin typeface="Arial" panose="020B0604020202020204" pitchFamily="34" charset="0"/>
                <a:cs typeface="Arial" panose="020B0604020202020204" pitchFamily="34" charset="0"/>
              </a:rPr>
              <a:t> </a:t>
            </a:r>
          </a:p>
          <a:p>
            <a:pPr marL="457200" indent="-457200">
              <a:lnSpc>
                <a:spcPct val="140000"/>
              </a:lnSpc>
              <a:spcBef>
                <a:spcPct val="20000"/>
              </a:spcBef>
              <a:buFont typeface="Arial"/>
              <a:buChar char="•"/>
            </a:pPr>
            <a:r>
              <a:rPr lang="en-US" sz="1400" i="1" dirty="0">
                <a:solidFill>
                  <a:schemeClr val="accent3">
                    <a:lumMod val="75000"/>
                  </a:schemeClr>
                </a:solidFill>
                <a:latin typeface="Arial" panose="020B0604020202020204" pitchFamily="34" charset="0"/>
                <a:cs typeface="Arial" panose="020B0604020202020204" pitchFamily="34" charset="0"/>
              </a:rPr>
              <a:t>Walshe v Walshe</a:t>
            </a:r>
          </a:p>
          <a:p>
            <a:pPr marL="457200" indent="-457200">
              <a:lnSpc>
                <a:spcPct val="140000"/>
              </a:lnSpc>
              <a:spcBef>
                <a:spcPct val="20000"/>
              </a:spcBef>
              <a:buFont typeface="Arial"/>
              <a:buChar char="•"/>
            </a:pPr>
            <a:r>
              <a:rPr lang="en-US" sz="1400" i="1" dirty="0">
                <a:solidFill>
                  <a:schemeClr val="accent3">
                    <a:lumMod val="75000"/>
                  </a:schemeClr>
                </a:solidFill>
                <a:latin typeface="Arial" panose="020B0604020202020204" pitchFamily="34" charset="0"/>
                <a:cs typeface="Arial" panose="020B0604020202020204" pitchFamily="34" charset="0"/>
              </a:rPr>
              <a:t>Hassler v Hassler</a:t>
            </a:r>
          </a:p>
          <a:p>
            <a:pPr marL="457200" indent="-457200">
              <a:lnSpc>
                <a:spcPct val="140000"/>
              </a:lnSpc>
              <a:spcBef>
                <a:spcPct val="20000"/>
              </a:spcBef>
              <a:buFont typeface="Arial"/>
              <a:buChar char="•"/>
            </a:pPr>
            <a:r>
              <a:rPr lang="en-US" sz="1400" dirty="0">
                <a:solidFill>
                  <a:schemeClr val="accent3">
                    <a:lumMod val="75000"/>
                  </a:schemeClr>
                </a:solidFill>
                <a:latin typeface="Arial" panose="020B0604020202020204" pitchFamily="34" charset="0"/>
                <a:cs typeface="Arial" panose="020B0604020202020204" pitchFamily="34" charset="0"/>
              </a:rPr>
              <a:t>Types of Evidence and manner of presentation</a:t>
            </a:r>
          </a:p>
          <a:p>
            <a:pPr marL="457200" indent="-457200">
              <a:lnSpc>
                <a:spcPct val="140000"/>
              </a:lnSpc>
              <a:spcBef>
                <a:spcPct val="20000"/>
              </a:spcBef>
              <a:buFont typeface="Arial"/>
              <a:buChar char="•"/>
            </a:pPr>
            <a:r>
              <a:rPr lang="en-US" sz="1400" dirty="0">
                <a:solidFill>
                  <a:schemeClr val="accent3">
                    <a:lumMod val="75000"/>
                  </a:schemeClr>
                </a:solidFill>
                <a:latin typeface="Arial" panose="020B0604020202020204" pitchFamily="34" charset="0"/>
                <a:cs typeface="Arial" panose="020B0604020202020204" pitchFamily="34" charset="0"/>
              </a:rPr>
              <a:t>Issues of Credibility</a:t>
            </a:r>
          </a:p>
          <a:p>
            <a:pPr marL="457200" indent="-457200">
              <a:lnSpc>
                <a:spcPct val="140000"/>
              </a:lnSpc>
              <a:spcBef>
                <a:spcPct val="20000"/>
              </a:spcBef>
              <a:buFont typeface="Arial"/>
              <a:buChar char="•"/>
            </a:pPr>
            <a:r>
              <a:rPr lang="en-US" sz="1400" dirty="0">
                <a:solidFill>
                  <a:schemeClr val="accent3">
                    <a:lumMod val="75000"/>
                  </a:schemeClr>
                </a:solidFill>
                <a:latin typeface="Arial" panose="020B0604020202020204" pitchFamily="34" charset="0"/>
                <a:cs typeface="Arial" panose="020B0604020202020204" pitchFamily="34" charset="0"/>
              </a:rPr>
              <a:t>Financial Considerations</a:t>
            </a:r>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a:xfrm>
            <a:off x="10353901" y="5969000"/>
            <a:ext cx="542697" cy="279400"/>
          </a:xfrm>
        </p:spPr>
        <p:txBody>
          <a:bodyPr vert="horz" lIns="91440" tIns="45720" rIns="91440" bIns="45720" rtlCol="0" anchor="ctr">
            <a:normAutofit/>
          </a:bodyPr>
          <a:lstStyle/>
          <a:p>
            <a:pPr defTabSz="914400">
              <a:spcAft>
                <a:spcPts val="600"/>
              </a:spcAft>
            </a:pPr>
            <a:fld id="{48F63A3B-78C7-47BE-AE5E-E10140E04643}" type="slidenum">
              <a:rPr lang="en-US" sz="1000" smtClean="0">
                <a:latin typeface="+mn-lt"/>
              </a:rPr>
              <a:pPr defTabSz="914400">
                <a:spcAft>
                  <a:spcPts val="600"/>
                </a:spcAft>
              </a:pPr>
              <a:t>8</a:t>
            </a:fld>
            <a:endParaRPr lang="en-US" sz="1000">
              <a:latin typeface="+mn-lt"/>
            </a:endParaRPr>
          </a:p>
        </p:txBody>
      </p:sp>
    </p:spTree>
    <p:extLst>
      <p:ext uri="{BB962C8B-B14F-4D97-AF65-F5344CB8AC3E}">
        <p14:creationId xmlns:p14="http://schemas.microsoft.com/office/powerpoint/2010/main" val="391321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3" name="Straight Connector 12">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CCA184C-A1B6-F140-07B9-AA8D60383F44}"/>
              </a:ext>
            </a:extLst>
          </p:cNvPr>
          <p:cNvSpPr>
            <a:spLocks noGrp="1"/>
          </p:cNvSpPr>
          <p:nvPr>
            <p:ph type="title"/>
          </p:nvPr>
        </p:nvSpPr>
        <p:spPr>
          <a:xfrm>
            <a:off x="1295402" y="982133"/>
            <a:ext cx="9601196" cy="1024154"/>
          </a:xfrm>
        </p:spPr>
        <p:txBody>
          <a:bodyPr vert="horz" lIns="91440" tIns="45720" rIns="91440" bIns="45720" rtlCol="0" anchor="ctr">
            <a:normAutofit/>
          </a:bodyPr>
          <a:lstStyle/>
          <a:p>
            <a:pPr algn="ctr"/>
            <a:r>
              <a:rPr lang="en-US" sz="4400" dirty="0">
                <a:cs typeface="+mj-cs"/>
              </a:rPr>
              <a:t>Introduction	</a:t>
            </a:r>
          </a:p>
        </p:txBody>
      </p:sp>
      <p:sp>
        <p:nvSpPr>
          <p:cNvPr id="3" name="Content Placeholder 2">
            <a:extLst>
              <a:ext uri="{FF2B5EF4-FFF2-40B4-BE49-F238E27FC236}">
                <a16:creationId xmlns:a16="http://schemas.microsoft.com/office/drawing/2014/main" id="{B2BA756D-E464-59B1-1BE1-8C1488385926}"/>
              </a:ext>
            </a:extLst>
          </p:cNvPr>
          <p:cNvSpPr>
            <a:spLocks noGrp="1"/>
          </p:cNvSpPr>
          <p:nvPr>
            <p:ph sz="half" idx="2"/>
          </p:nvPr>
        </p:nvSpPr>
        <p:spPr>
          <a:xfrm>
            <a:off x="1295402" y="2006287"/>
            <a:ext cx="6256866" cy="3869581"/>
          </a:xfrm>
        </p:spPr>
        <p:txBody>
          <a:bodyPr vert="horz" lIns="91440" tIns="45720" rIns="91440" bIns="45720" rtlCol="0" anchor="t">
            <a:normAutofit lnSpcReduction="10000"/>
          </a:bodyPr>
          <a:lstStyle/>
          <a:p>
            <a:pPr>
              <a:lnSpc>
                <a:spcPct val="90000"/>
              </a:lnSpc>
              <a:spcBef>
                <a:spcPct val="20000"/>
              </a:spcBef>
            </a:pPr>
            <a:r>
              <a:rPr lang="en-US" sz="1400" dirty="0">
                <a:solidFill>
                  <a:schemeClr val="accent3">
                    <a:lumMod val="60000"/>
                    <a:lumOff val="40000"/>
                  </a:schemeClr>
                </a:solidFill>
                <a:latin typeface="Arial" panose="020B0604020202020204" pitchFamily="34" charset="0"/>
                <a:cs typeface="Arial" panose="020B0604020202020204" pitchFamily="34" charset="0"/>
              </a:rPr>
              <a:t>To provide a brief overview of the problem of family law cases involving intimate partner violence;</a:t>
            </a:r>
          </a:p>
          <a:p>
            <a:pPr>
              <a:lnSpc>
                <a:spcPct val="90000"/>
              </a:lnSpc>
              <a:spcBef>
                <a:spcPct val="20000"/>
              </a:spcBef>
            </a:pPr>
            <a:r>
              <a:rPr lang="en-US" sz="1400" dirty="0">
                <a:solidFill>
                  <a:schemeClr val="accent3">
                    <a:lumMod val="60000"/>
                    <a:lumOff val="40000"/>
                  </a:schemeClr>
                </a:solidFill>
                <a:latin typeface="Arial" panose="020B0604020202020204" pitchFamily="34" charset="0"/>
                <a:cs typeface="Arial" panose="020B0604020202020204" pitchFamily="34" charset="0"/>
              </a:rPr>
              <a:t>To provide some tips and tricks regarding admissible and inadmissible evidence, best methods of preparing and presenting evidence, methods of cross examination regarding credibility;</a:t>
            </a:r>
          </a:p>
          <a:p>
            <a:pPr>
              <a:lnSpc>
                <a:spcPct val="90000"/>
              </a:lnSpc>
              <a:spcBef>
                <a:spcPct val="20000"/>
              </a:spcBef>
            </a:pPr>
            <a:r>
              <a:rPr lang="en-US" sz="1400" dirty="0">
                <a:solidFill>
                  <a:schemeClr val="accent3">
                    <a:lumMod val="60000"/>
                    <a:lumOff val="40000"/>
                  </a:schemeClr>
                </a:solidFill>
                <a:latin typeface="Arial" panose="020B0604020202020204" pitchFamily="34" charset="0"/>
                <a:cs typeface="Arial" panose="020B0604020202020204" pitchFamily="34" charset="0"/>
              </a:rPr>
              <a:t>Risks of raising allegations of intimate partner violence and common </a:t>
            </a:r>
            <a:r>
              <a:rPr lang="en-US" sz="1400" dirty="0" err="1">
                <a:solidFill>
                  <a:schemeClr val="accent3">
                    <a:lumMod val="60000"/>
                    <a:lumOff val="40000"/>
                  </a:schemeClr>
                </a:solidFill>
                <a:latin typeface="Arial" panose="020B0604020202020204" pitchFamily="34" charset="0"/>
                <a:cs typeface="Arial" panose="020B0604020202020204" pitchFamily="34" charset="0"/>
              </a:rPr>
              <a:t>defences</a:t>
            </a:r>
            <a:r>
              <a:rPr lang="en-US" sz="1400" dirty="0">
                <a:solidFill>
                  <a:schemeClr val="accent3">
                    <a:lumMod val="60000"/>
                    <a:lumOff val="40000"/>
                  </a:schemeClr>
                </a:solidFill>
                <a:latin typeface="Arial" panose="020B0604020202020204" pitchFamily="34" charset="0"/>
                <a:cs typeface="Arial" panose="020B0604020202020204" pitchFamily="34" charset="0"/>
              </a:rPr>
              <a:t> raised by alleged perpetrators;</a:t>
            </a:r>
          </a:p>
          <a:p>
            <a:pPr>
              <a:lnSpc>
                <a:spcPct val="90000"/>
              </a:lnSpc>
              <a:spcBef>
                <a:spcPct val="20000"/>
              </a:spcBef>
            </a:pPr>
            <a:r>
              <a:rPr lang="en-US" sz="1400" dirty="0">
                <a:solidFill>
                  <a:schemeClr val="accent3">
                    <a:lumMod val="60000"/>
                    <a:lumOff val="40000"/>
                  </a:schemeClr>
                </a:solidFill>
                <a:latin typeface="Arial" panose="020B0604020202020204" pitchFamily="34" charset="0"/>
                <a:cs typeface="Arial" panose="020B0604020202020204" pitchFamily="34" charset="0"/>
              </a:rPr>
              <a:t>Trends in the case law and amendments to </a:t>
            </a:r>
            <a:r>
              <a:rPr lang="en-US" sz="1400" i="1" dirty="0">
                <a:solidFill>
                  <a:schemeClr val="accent3">
                    <a:lumMod val="60000"/>
                    <a:lumOff val="40000"/>
                  </a:schemeClr>
                </a:solidFill>
                <a:latin typeface="Arial" panose="020B0604020202020204" pitchFamily="34" charset="0"/>
                <a:cs typeface="Arial" panose="020B0604020202020204" pitchFamily="34" charset="0"/>
              </a:rPr>
              <a:t>The Divorce Act </a:t>
            </a:r>
            <a:r>
              <a:rPr lang="en-US" sz="1400" dirty="0">
                <a:solidFill>
                  <a:schemeClr val="accent3">
                    <a:lumMod val="60000"/>
                    <a:lumOff val="40000"/>
                  </a:schemeClr>
                </a:solidFill>
                <a:latin typeface="Arial" panose="020B0604020202020204" pitchFamily="34" charset="0"/>
                <a:cs typeface="Arial" panose="020B0604020202020204" pitchFamily="34" charset="0"/>
              </a:rPr>
              <a:t>and </a:t>
            </a:r>
            <a:r>
              <a:rPr lang="en-US" sz="1400" i="1" dirty="0">
                <a:solidFill>
                  <a:schemeClr val="accent3">
                    <a:lumMod val="60000"/>
                    <a:lumOff val="40000"/>
                  </a:schemeClr>
                </a:solidFill>
                <a:latin typeface="Arial" panose="020B0604020202020204" pitchFamily="34" charset="0"/>
                <a:cs typeface="Arial" panose="020B0604020202020204" pitchFamily="34" charset="0"/>
              </a:rPr>
              <a:t>Family Law Act;</a:t>
            </a:r>
          </a:p>
          <a:p>
            <a:pPr>
              <a:lnSpc>
                <a:spcPct val="90000"/>
              </a:lnSpc>
              <a:spcBef>
                <a:spcPct val="20000"/>
              </a:spcBef>
            </a:pPr>
            <a:r>
              <a:rPr lang="en-US" sz="1400" dirty="0">
                <a:solidFill>
                  <a:schemeClr val="accent3">
                    <a:lumMod val="60000"/>
                    <a:lumOff val="40000"/>
                  </a:schemeClr>
                </a:solidFill>
                <a:latin typeface="Arial" panose="020B0604020202020204" pitchFamily="34" charset="0"/>
                <a:cs typeface="Arial" panose="020B0604020202020204" pitchFamily="34" charset="0"/>
              </a:rPr>
              <a:t>Possible remedies in the </a:t>
            </a:r>
            <a:r>
              <a:rPr lang="en-US" sz="1400" i="1" dirty="0">
                <a:solidFill>
                  <a:schemeClr val="accent3">
                    <a:lumMod val="60000"/>
                    <a:lumOff val="40000"/>
                  </a:schemeClr>
                </a:solidFill>
                <a:latin typeface="Arial" panose="020B0604020202020204" pitchFamily="34" charset="0"/>
                <a:cs typeface="Arial" panose="020B0604020202020204" pitchFamily="34" charset="0"/>
              </a:rPr>
              <a:t>Domestic Violence and Stalking Act;</a:t>
            </a:r>
          </a:p>
          <a:p>
            <a:pPr>
              <a:lnSpc>
                <a:spcPct val="90000"/>
              </a:lnSpc>
              <a:spcBef>
                <a:spcPct val="20000"/>
              </a:spcBef>
            </a:pPr>
            <a:r>
              <a:rPr lang="en-US" sz="1400" dirty="0">
                <a:solidFill>
                  <a:schemeClr val="accent3">
                    <a:lumMod val="60000"/>
                    <a:lumOff val="40000"/>
                  </a:schemeClr>
                </a:solidFill>
                <a:latin typeface="Arial" panose="020B0604020202020204" pitchFamily="34" charset="0"/>
                <a:cs typeface="Arial" panose="020B0604020202020204" pitchFamily="34" charset="0"/>
              </a:rPr>
              <a:t>Challenges that exist even after Court Orders are made granting </a:t>
            </a:r>
            <a:r>
              <a:rPr lang="en-US" sz="1400" dirty="0" err="1">
                <a:solidFill>
                  <a:schemeClr val="accent3">
                    <a:lumMod val="60000"/>
                    <a:lumOff val="40000"/>
                  </a:schemeClr>
                </a:solidFill>
                <a:latin typeface="Arial" panose="020B0604020202020204" pitchFamily="34" charset="0"/>
                <a:cs typeface="Arial" panose="020B0604020202020204" pitchFamily="34" charset="0"/>
              </a:rPr>
              <a:t>favourable</a:t>
            </a:r>
            <a:r>
              <a:rPr lang="en-US" sz="1400" dirty="0">
                <a:solidFill>
                  <a:schemeClr val="accent3">
                    <a:lumMod val="60000"/>
                    <a:lumOff val="40000"/>
                  </a:schemeClr>
                </a:solidFill>
                <a:latin typeface="Arial" panose="020B0604020202020204" pitchFamily="34" charset="0"/>
                <a:cs typeface="Arial" panose="020B0604020202020204" pitchFamily="34" charset="0"/>
              </a:rPr>
              <a:t> relief/</a:t>
            </a:r>
            <a:r>
              <a:rPr lang="en-US" sz="1400" dirty="0" err="1">
                <a:solidFill>
                  <a:schemeClr val="accent3">
                    <a:lumMod val="60000"/>
                    <a:lumOff val="40000"/>
                  </a:schemeClr>
                </a:solidFill>
                <a:latin typeface="Arial" panose="020B0604020202020204" pitchFamily="34" charset="0"/>
                <a:cs typeface="Arial" panose="020B0604020202020204" pitchFamily="34" charset="0"/>
              </a:rPr>
              <a:t>unfavourable</a:t>
            </a:r>
            <a:r>
              <a:rPr lang="en-US" sz="1400" dirty="0">
                <a:solidFill>
                  <a:schemeClr val="accent3">
                    <a:lumMod val="60000"/>
                    <a:lumOff val="40000"/>
                  </a:schemeClr>
                </a:solidFill>
                <a:latin typeface="Arial" panose="020B0604020202020204" pitchFamily="34" charset="0"/>
                <a:cs typeface="Arial" panose="020B0604020202020204" pitchFamily="34" charset="0"/>
              </a:rPr>
              <a:t> relief;</a:t>
            </a:r>
          </a:p>
          <a:p>
            <a:pPr>
              <a:lnSpc>
                <a:spcPct val="90000"/>
              </a:lnSpc>
              <a:spcBef>
                <a:spcPct val="20000"/>
              </a:spcBef>
            </a:pPr>
            <a:r>
              <a:rPr lang="en-US" sz="1400" dirty="0">
                <a:solidFill>
                  <a:schemeClr val="accent3">
                    <a:lumMod val="60000"/>
                    <a:lumOff val="40000"/>
                  </a:schemeClr>
                </a:solidFill>
                <a:latin typeface="Arial" panose="020B0604020202020204" pitchFamily="34" charset="0"/>
                <a:cs typeface="Arial" panose="020B0604020202020204" pitchFamily="34" charset="0"/>
              </a:rPr>
              <a:t>How intimate partner violence affects negotiation and out of court resolutions; </a:t>
            </a:r>
          </a:p>
          <a:p>
            <a:pPr>
              <a:lnSpc>
                <a:spcPct val="90000"/>
              </a:lnSpc>
              <a:spcBef>
                <a:spcPct val="20000"/>
              </a:spcBef>
            </a:pPr>
            <a:r>
              <a:rPr lang="en-US" sz="1400" dirty="0">
                <a:solidFill>
                  <a:schemeClr val="accent3">
                    <a:lumMod val="60000"/>
                    <a:lumOff val="40000"/>
                  </a:schemeClr>
                </a:solidFill>
                <a:latin typeface="Arial" panose="020B0604020202020204" pitchFamily="34" charset="0"/>
                <a:cs typeface="Arial" panose="020B0604020202020204" pitchFamily="34" charset="0"/>
              </a:rPr>
              <a:t>How intimate partner violence may affect financial settlements, including child, spousal support and division of property</a:t>
            </a:r>
          </a:p>
          <a:p>
            <a:pPr>
              <a:lnSpc>
                <a:spcPct val="90000"/>
              </a:lnSpc>
              <a:spcBef>
                <a:spcPct val="20000"/>
              </a:spcBef>
            </a:pPr>
            <a:endParaRPr lang="en-US" sz="1100" dirty="0"/>
          </a:p>
        </p:txBody>
      </p:sp>
      <p:pic>
        <p:nvPicPr>
          <p:cNvPr id="6" name="Picture 5" descr="Two birds on a branch&#10;&#10;Description automatically generated">
            <a:extLst>
              <a:ext uri="{FF2B5EF4-FFF2-40B4-BE49-F238E27FC236}">
                <a16:creationId xmlns:a16="http://schemas.microsoft.com/office/drawing/2014/main" id="{C01B987D-0AFF-3A87-6F11-0156DB85D201}"/>
              </a:ext>
            </a:extLst>
          </p:cNvPr>
          <p:cNvPicPr>
            <a:picLocks noChangeAspect="1"/>
          </p:cNvPicPr>
          <p:nvPr/>
        </p:nvPicPr>
        <p:blipFill rotWithShape="1">
          <a:blip r:embed="rId4"/>
          <a:srcRect l="29409" r="1" b="1"/>
          <a:stretch/>
        </p:blipFill>
        <p:spPr>
          <a:xfrm>
            <a:off x="8085026" y="2701180"/>
            <a:ext cx="2739728" cy="2852640"/>
          </a:xfrm>
          <a:prstGeom prst="rect">
            <a:avLst/>
          </a:prstGeom>
          <a:ln w="57150" cmpd="thickThin">
            <a:solidFill>
              <a:schemeClr val="tx1">
                <a:lumMod val="50000"/>
                <a:lumOff val="50000"/>
              </a:schemeClr>
            </a:solidFill>
            <a:miter lim="800000"/>
          </a:ln>
        </p:spPr>
      </p:pic>
      <p:sp>
        <p:nvSpPr>
          <p:cNvPr id="4" name="Slide Number Placeholder 3">
            <a:extLst>
              <a:ext uri="{FF2B5EF4-FFF2-40B4-BE49-F238E27FC236}">
                <a16:creationId xmlns:a16="http://schemas.microsoft.com/office/drawing/2014/main" id="{2419FEF9-3019-D433-7C15-684D444B745B}"/>
              </a:ext>
            </a:extLst>
          </p:cNvPr>
          <p:cNvSpPr>
            <a:spLocks noGrp="1"/>
          </p:cNvSpPr>
          <p:nvPr>
            <p:ph type="sldNum" sz="quarter" idx="10"/>
          </p:nvPr>
        </p:nvSpPr>
        <p:spPr>
          <a:xfrm>
            <a:off x="10353901" y="5969000"/>
            <a:ext cx="542697" cy="279400"/>
          </a:xfrm>
        </p:spPr>
        <p:txBody>
          <a:bodyPr vert="horz" lIns="91440" tIns="45720" rIns="91440" bIns="45720" rtlCol="0" anchor="ctr">
            <a:normAutofit/>
          </a:bodyPr>
          <a:lstStyle/>
          <a:p>
            <a:pPr defTabSz="914400">
              <a:spcAft>
                <a:spcPts val="600"/>
              </a:spcAft>
            </a:pPr>
            <a:fld id="{48F63A3B-78C7-47BE-AE5E-E10140E04643}" type="slidenum">
              <a:rPr lang="en-US" sz="1000" smtClean="0">
                <a:latin typeface="+mn-lt"/>
              </a:rPr>
              <a:pPr defTabSz="914400">
                <a:spcAft>
                  <a:spcPts val="600"/>
                </a:spcAft>
              </a:pPr>
              <a:t>9</a:t>
            </a:fld>
            <a:endParaRPr lang="en-US" sz="1000">
              <a:latin typeface="+mn-lt"/>
            </a:endParaRPr>
          </a:p>
        </p:txBody>
      </p:sp>
    </p:spTree>
    <p:extLst>
      <p:ext uri="{BB962C8B-B14F-4D97-AF65-F5344CB8AC3E}">
        <p14:creationId xmlns:p14="http://schemas.microsoft.com/office/powerpoint/2010/main" val="159105665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719FA4-954C-4FA8-82CB-206659C3B826}">
  <ds:schemaRefs>
    <ds:schemaRef ds:uri="71af3243-3dd4-4a8d-8c0d-dd76da1f02a5"/>
    <ds:schemaRef ds:uri="http://purl.org/dc/terms/"/>
    <ds:schemaRef ds:uri="http://schemas.microsoft.com/sharepoint/v3"/>
    <ds:schemaRef ds:uri="http://purl.org/dc/dcmitype/"/>
    <ds:schemaRef ds:uri="http://schemas.openxmlformats.org/package/2006/metadata/core-properties"/>
    <ds:schemaRef ds:uri="16c05727-aa75-4e4a-9b5f-8a80a1165891"/>
    <ds:schemaRef ds:uri="http://purl.org/dc/elements/1.1/"/>
    <ds:schemaRef ds:uri="http://schemas.microsoft.com/office/2006/metadata/properties"/>
    <ds:schemaRef ds:uri="http://schemas.microsoft.com/office/2006/documentManagement/types"/>
    <ds:schemaRef ds:uri="http://schemas.microsoft.com/office/infopath/2007/PartnerControls"/>
    <ds:schemaRef ds:uri="230e9df3-be65-4c73-a93b-d1236ebd677e"/>
    <ds:schemaRef ds:uri="http://www.w3.org/XML/1998/namespace"/>
  </ds:schemaRefs>
</ds:datastoreItem>
</file>

<file path=customXml/itemProps2.xml><?xml version="1.0" encoding="utf-8"?>
<ds:datastoreItem xmlns:ds="http://schemas.openxmlformats.org/officeDocument/2006/customXml" ds:itemID="{04948363-B267-4BAC-8655-100FBEC28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DBB56F-4362-4386-A1A1-3DF89889661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Organic</Template>
  <TotalTime>2873</TotalTime>
  <Words>2630</Words>
  <Application>Microsoft Office PowerPoint</Application>
  <PresentationFormat>Widescreen</PresentationFormat>
  <Paragraphs>174</Paragraphs>
  <Slides>24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Garamond</vt:lpstr>
      <vt:lpstr>verdana</vt:lpstr>
      <vt:lpstr>Organic</vt:lpstr>
      <vt:lpstr>PowerPoint Presentation</vt:lpstr>
      <vt:lpstr>PowerPoint Presentation</vt:lpstr>
      <vt:lpstr>PowerPoint Presentation</vt:lpstr>
      <vt:lpstr>PowerPoint Presentation</vt:lpstr>
      <vt:lpstr>PowerPoint Presentation</vt:lpstr>
      <vt:lpstr>PowerPoint Presentation</vt:lpstr>
      <vt:lpstr>Family Law  and  intimate partner violence</vt:lpstr>
      <vt:lpstr>agenda</vt:lpstr>
      <vt:lpstr>Introduction </vt:lpstr>
      <vt:lpstr>What is intimate partner violence/ the problem of intimate partner violence cases</vt:lpstr>
      <vt:lpstr>Under the Family Law Act and The Divorce Act (Canada): "family violence" means any conduct, whether or not the conduct constitutes a criminal offence, by a family member toward another family member, that is violent or threatening or that constitutes a pattern of coercive and controlling behaviour or that causes that other family member to fear for their own safety or for that of another person — and in the case of a child, the direct or indirect exposure to such conduct — and includes (a) physical abuse, including forced confinement but excluding the use of reasonable force to protect themselves or another person; (b) sexual abuse; (c) threats to kill or cause bodily harm to any person; (d) harassment, including stalking; (e) the failure to provide the necessaries of life; (f) psychological abuse; (g) financial abuse; (h) threats to kill or harm an animal or damage property; and (i) the killing or harming of an animal or the damaging of property</vt:lpstr>
      <vt:lpstr>The definition in the legislation is broad but also vague   The “reasonable person standard” is often interpreted through the lens of subjective bias and judicial interpretation  It is often difficult to convey violence to a third party who has not experienced or witnessed the violence</vt:lpstr>
      <vt:lpstr>The Family Law Act:</vt:lpstr>
      <vt:lpstr>PowerPoint Presentation</vt:lpstr>
      <vt:lpstr>The Divorce Act</vt:lpstr>
      <vt:lpstr>Barendregt v Grebilunas </vt:lpstr>
      <vt:lpstr>PowerPoint Presentation</vt:lpstr>
      <vt:lpstr>Walshe v Walshe</vt:lpstr>
      <vt:lpstr>Hassler v Hassler</vt:lpstr>
      <vt:lpstr>Evidence:</vt:lpstr>
      <vt:lpstr>Credibility</vt:lpstr>
      <vt:lpstr>Financial Implications of Family Violence</vt:lpstr>
      <vt:lpstr>Final Comments &amp;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Law  and  intimate partner violence</dc:title>
  <dc:subject/>
  <dc:creator>Rhea Majewski</dc:creator>
  <cp:lastModifiedBy>C S</cp:lastModifiedBy>
  <cp:revision>11</cp:revision>
  <cp:lastPrinted>2024-02-27T20:06:41Z</cp:lastPrinted>
  <dcterms:created xsi:type="dcterms:W3CDTF">2024-02-26T18:00:13Z</dcterms:created>
  <dcterms:modified xsi:type="dcterms:W3CDTF">2024-03-03T23:47:45Z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